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9" r:id="rId5"/>
    <p:sldId id="258" r:id="rId6"/>
    <p:sldId id="266" r:id="rId7"/>
    <p:sldId id="265" r:id="rId8"/>
    <p:sldId id="274" r:id="rId9"/>
    <p:sldId id="260" r:id="rId10"/>
    <p:sldId id="269" r:id="rId11"/>
    <p:sldId id="267" r:id="rId12"/>
    <p:sldId id="268" r:id="rId13"/>
    <p:sldId id="262" r:id="rId14"/>
    <p:sldId id="263" r:id="rId15"/>
    <p:sldId id="277" r:id="rId16"/>
    <p:sldId id="278" r:id="rId17"/>
    <p:sldId id="279" r:id="rId18"/>
    <p:sldId id="282" r:id="rId19"/>
    <p:sldId id="280" r:id="rId20"/>
    <p:sldId id="281" r:id="rId21"/>
    <p:sldId id="283" r:id="rId22"/>
    <p:sldId id="273" r:id="rId23"/>
    <p:sldId id="270" r:id="rId24"/>
    <p:sldId id="271" r:id="rId25"/>
    <p:sldId id="272" r:id="rId26"/>
    <p:sldId id="276"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30T16:38:30.882"/>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44:50.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29,'1373'0,"-1348"-1,-1-2,34-7,-29 5,32-3,120 6,-105 3,-51-1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44:58.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2,'15'1,"1"1,29 6,-12-2,150 28,173 26,-261-53,129-6,-117-3,1209 0,-1000 16,-32 0,823-13,-527-2,841 1,-1155-9,458-74,-633 72,107 0,-131 9,108-11,20 0,572 11,-396 3,814-1,-902 14,-69-1,257 12,-277-1,-132-17,1-2,93-5,-64-2,-67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3:15.6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1 117,'487'-24,"-215"6,-125 11,320-25,-99-1,-279 31,-1 3,102 16,-124-10,104 0,-136-6,66 12,-60-7,42 2,-37-5,1 1,-1 2,46 13,-20 6,-48-15,28 6,-50-16,0 0,0 0,0 1,0-1,1 0,-1 0,0 1,0-1,0 1,0-1,0 1,0-1,0 1,0-1,0 1,0 0,0 0,0-1,-1 1,1 0,0 0,1 2,-3-2,1 0,-1 0,1-1,0 1,-1 0,0 0,1 0,-1-1,1 1,-1 0,0-1,0 1,1-1,-1 1,0 0,0-1,0 0,1 1,-1-1,-2 1,-9 4,-1-1,-20 5,-4-3,1-2,-63-2,0 1,82 0,0 0,0 1,1 1,-1 1,-28 14,3-2,9-5,-174 65,162-64,-1-2,-77 11,58-18,42-5,1 2,-1 0,-23 7,-107 43,-25 6,157-52,-1-2,1-1,-1 0,0-2,0 0,-30-3,-5-12,43 10,1 0,-20-2,-109-16,93 13,21 3,0-2,-52-21,26 8,34 15,0 1,-34-5,37 8,1 0,0-1,0-1,0-1,-21-9,22 8,0 0,-1 2,1-1,-1 2,-1 0,1 1,-16 0,-51-8,37 2,-1 3,-89 1,112 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3:18.0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0 116,'427'-17,"-271"1,188-9,-269 24,223-9,258-7,-518 15,59-10,26-2,383 12,-242 4,-236-2,-4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3:24.1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0 260,'438'2,"496"-5,-328-34,-402 20,348-37,-447 38,122-36,-84 24,-61 14,-48 10,-1 0,51 3,-53 2,0-2,0-1,37-7,-12-1,0 4,1 2,88 4,-65 1,4374 1,-2360-3,-2062 3,1 1,30 7,-28-4,48 3,-65-7,1 1,-1 0,0 2,0 0,0 1,25 13,-19-9,0-1,37 10,-40-16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6:38.5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25 287,'25'-1,"-1"-1,49-11,-2 1,741-48,-647 61,287-11,89-8,-504 16,0-2,74-17,-67 11,243-37,-18 6,39-3,-37 41,-137 5,-84-2,81 2,-110 0,1 0,-1 2,0 1,22 7,-7 1,0-1,1-2,0-1,1-2,65 3,-45-6,106 20,32 3,-95-14,1 1,-54-15,-37 0,1 1,-1 0,0 0,0 1,0 0,0 1,0 0,16 6,-27-8,1 0,-1 0,0 0,0 0,0 0,0 0,1 0,-1 0,0 1,0-1,0 0,0 0,1 0,-1 0,0 0,0 0,0 1,0-1,0 0,0 0,1 0,-1 0,0 0,0 1,0-1,0 0,0 0,0 0,0 1,0-1,0 0,0 0,0 0,0 0,0 1,0-1,0 0,0 0,0 0,0 1,0-1,0 0,0 0,-10 6,-20 3,26-8,-49 9,0-3,-102 1,28-3,-119 23,67-6,-75 19,174-24,0-4,-134 5,126-20,12 0,-149 15,108-1,-202-5,216-8,90 2,0 0,0 1,-1 1,1 0,0 0,1 2,-1-1,-17 10,0 0,1-4,-1 0,-31 5,33-10,0 3,1 0,-28 13,7-1,0-1,-2-3,-79 15,93-23,-18 4,0-2,-94 5,-4-1,-2 0,127-13,0 2,-33 8,21-4,7 1,0 1,-45 18,54-17,0-1,-1-2,0 0,0-1,-50 4,-219-11,103-1,90 3,-113-3,157-8,31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6:42.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0,'9'1,"0"0,0 1,0 0,0 1,0-1,-1 2,9 3,11 5,522 151,-444-141,1-4,1-6,141 0,866-17,-1087 6,-1 2,36 8,-33-5,50 3,384-8,-222-3,-183 3,64-2,-104-1,1 0,0-1,-1-1,22-8,-6 2,1 2,0 1,0 2,41-1,-75 5,95-11,33-2,36 15,64-2,-139-12,10-1,-49 13,-23 1,0-2,44-7,-36 3,0 1,42 1,-5 0,-44 0,0-2,-1-1,33-11,-31 8,-12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56:51.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0,'1200'0,"-1175"2,0 0,33 8,-28-4,31 1,-29-3,35 7,-35-5,37 3,-27-5,53 13,-62-11,19 7,-33-8,0-1,35 4,137-9,28 2,-195 2,31 8,-32-6,37 4,246-6,-157-5,1448 2,-1572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29:25.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12,'844'17,"221"-4,-683-15,83-15,-80 6,-328 11,-49 0,0 0,0-1,1 0,9-2,0-3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45:11.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1 115,'1248'28,"-1015"-15,1104 35,-675-21,-113 0,-90-9,203-7,-460-12,-143-1,82-13,61-22,-137 24,140-21,230-9,-103-1,-283 38,67-1,-76 6,0-2,76-14,-59 4,1 4,93-6,118 15,27-3,430-21,984 25,-1689 1,-1 0,0 1,25 7,-6-1,-15-3,40 16,-13-3,-27-12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34:38.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1 115,'15'0,"680"-22,-318-20,-51 5,224 23,-359 16,-104-3,101 3,-180-1,-1 0,1 0,0 1,0 0,0 1,-1 0,0 0,1 0,-1 1,0 0,-1 1,1-1,-1 1,0 0,10 12,-3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34:42.6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2623 29,'-24'0,"-53"0,-97 12,-265 27,0-33,-522-6,935-2,0-1,0-1,0-1,-38-13,-27-6,62 18,-9-2,0 2,-54-3,64 8,3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6:45:04.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1 202,'175'12,"-121"-7,146 16,1474 58,-1544-86,156-28,-202 22,291-46,239-31,47 40,0 28,-392 15,438 1,-690 6,283-15,-52 2,237 11,-289 3,-117 3,0 4,101 23,-91-14,117 8,310-22,-265-5,345 2,-581 0,0 1,0 1,0 0,-1 1,1 1,-1 0,26 11,-25-6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1017-17AD-C91E-F86A-CDCACA120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82BB7D-B24E-8D66-26B1-ED3A1853F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6EC551-F9AC-894B-21A2-F0EBA08E2C25}"/>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E5B36B53-8476-3DFF-4EA0-0022D0B83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B3A36-E761-5F4F-9583-2C8ADDEAA5D9}"/>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3241799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19CD-AC9C-3C45-819D-52C29D4D8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28FD93-8823-88DF-DAA9-077DC0EB5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3EB55-5D14-0B92-3DE3-1F568F6E6C07}"/>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9FBF9164-B334-0C8B-3C9C-A2464E559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A9B73-A63A-BB03-1F6F-42036ACE037C}"/>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3949600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437D97-6EEE-8B62-13F9-466B39CF4C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27016F-F173-DDF7-D141-D390B0F131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1B9D5-1C96-71AB-682A-259217334CED}"/>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34923FEF-73A2-152E-7A06-7B2D70665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E38BE-92BE-E7F6-FCAD-65A9739F687F}"/>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47971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4C95-350E-0654-0B8D-F33738490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5177B0-DB06-1462-01EA-2A9DE415B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F1341-0971-2EE0-C270-1908E54CB85C}"/>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D13C1776-F5E0-961A-1700-CAE1806A3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A85CF-AF2C-657B-19D4-A998B23B7041}"/>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386960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F2C1-7BD7-C422-6D85-88DE769333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806E29-F698-F201-7B20-E952E5426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31D759-CD7B-8B49-AF60-8CAC73BE8A95}"/>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DB41F5B2-BBCE-7D97-E39F-DEABA8DFA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3B6C2-7D23-C0C7-67F4-E8475576CA8A}"/>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862957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0830-4E56-B64B-FFD5-1B99A282AA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2AFD56-4575-C1DA-8617-2212B776B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7FA319-4373-5DA0-DADD-BEA3DF1ED1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6FD193-D6F8-65E6-CBA7-D9C89158D724}"/>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6" name="Footer Placeholder 5">
            <a:extLst>
              <a:ext uri="{FF2B5EF4-FFF2-40B4-BE49-F238E27FC236}">
                <a16:creationId xmlns:a16="http://schemas.microsoft.com/office/drawing/2014/main" id="{B539095E-8A8D-82F1-7EBC-DF8A03D07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2156A-2F7F-E12F-57EC-20C350BFBB36}"/>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62482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4F76-3B50-B9DE-69B3-248432B92E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6D98EE-9A61-3F36-1ECE-2C35134688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E7CBA8-34CB-F06C-9F2D-B3113FDF42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CD2031-B014-1755-A0B8-600EF982A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73A56-6E05-D954-F153-3D9BC10075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72C0E-8F16-FD0C-B3DE-3117BD6EC11D}"/>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8" name="Footer Placeholder 7">
            <a:extLst>
              <a:ext uri="{FF2B5EF4-FFF2-40B4-BE49-F238E27FC236}">
                <a16:creationId xmlns:a16="http://schemas.microsoft.com/office/drawing/2014/main" id="{E24ACC25-7464-E2AB-E8BE-BE5BB1A06C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BF00BA-19E4-5B9C-F0F7-7D8ECD619DBD}"/>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240693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A5B1-920C-A8F2-BA67-38D11399B3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C355F-569A-8B93-C2AB-2546073BE6C9}"/>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4" name="Footer Placeholder 3">
            <a:extLst>
              <a:ext uri="{FF2B5EF4-FFF2-40B4-BE49-F238E27FC236}">
                <a16:creationId xmlns:a16="http://schemas.microsoft.com/office/drawing/2014/main" id="{3470AF6B-0F4D-5DF4-C17F-3821FAB12E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F0127A-E34D-4DD4-2394-2C91AF4436A0}"/>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90814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1AD2ED-5BAC-F32F-C6CB-9B3AA2CFB9C9}"/>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3" name="Footer Placeholder 2">
            <a:extLst>
              <a:ext uri="{FF2B5EF4-FFF2-40B4-BE49-F238E27FC236}">
                <a16:creationId xmlns:a16="http://schemas.microsoft.com/office/drawing/2014/main" id="{9C2018DD-3C9C-48B3-D705-8A9228FFC7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B70E72-3AA9-5301-45D2-560BA174C21F}"/>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304234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6613-46CA-6215-3D26-CEC1C5703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C07809-BF9D-8EC6-C336-FB99E4ADD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EC5CF7-4BE9-9629-0268-38380781C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169D-2A4E-2869-F8A2-84CD036A9E23}"/>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6" name="Footer Placeholder 5">
            <a:extLst>
              <a:ext uri="{FF2B5EF4-FFF2-40B4-BE49-F238E27FC236}">
                <a16:creationId xmlns:a16="http://schemas.microsoft.com/office/drawing/2014/main" id="{C5D3F9CF-D851-24AC-0528-E322AC517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BA24A-2D52-A879-606C-4C6B4C2125E9}"/>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411378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95FB-6156-43D4-AA97-2D26B83C3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73CCCB-9051-9CA3-0926-AB8167D6B5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F2AA4-8B4E-94C4-FF3D-2905AE5BF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E9B8A-FDE6-F1D5-AF47-1206BA8E8D92}"/>
              </a:ext>
            </a:extLst>
          </p:cNvPr>
          <p:cNvSpPr>
            <a:spLocks noGrp="1"/>
          </p:cNvSpPr>
          <p:nvPr>
            <p:ph type="dt" sz="half" idx="10"/>
          </p:nvPr>
        </p:nvSpPr>
        <p:spPr/>
        <p:txBody>
          <a:bodyPr/>
          <a:lstStyle/>
          <a:p>
            <a:fld id="{203DD240-792D-4204-A87E-34613B1F274F}" type="datetimeFigureOut">
              <a:rPr lang="en-US" smtClean="0"/>
              <a:t>4/30/2023</a:t>
            </a:fld>
            <a:endParaRPr lang="en-US"/>
          </a:p>
        </p:txBody>
      </p:sp>
      <p:sp>
        <p:nvSpPr>
          <p:cNvPr id="6" name="Footer Placeholder 5">
            <a:extLst>
              <a:ext uri="{FF2B5EF4-FFF2-40B4-BE49-F238E27FC236}">
                <a16:creationId xmlns:a16="http://schemas.microsoft.com/office/drawing/2014/main" id="{321CBC16-B0EB-CDBF-7436-C38064720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A14D45-7B40-59B3-FC3C-5A06446B281E}"/>
              </a:ext>
            </a:extLst>
          </p:cNvPr>
          <p:cNvSpPr>
            <a:spLocks noGrp="1"/>
          </p:cNvSpPr>
          <p:nvPr>
            <p:ph type="sldNum" sz="quarter" idx="12"/>
          </p:nvPr>
        </p:nvSpPr>
        <p:spPr/>
        <p:txBody>
          <a:bodyPr/>
          <a:lstStyle/>
          <a:p>
            <a:fld id="{B0B14D8D-80E3-4ECC-9A26-997227EC1472}" type="slidenum">
              <a:rPr lang="en-US" smtClean="0"/>
              <a:t>‹#›</a:t>
            </a:fld>
            <a:endParaRPr lang="en-US"/>
          </a:p>
        </p:txBody>
      </p:sp>
    </p:spTree>
    <p:extLst>
      <p:ext uri="{BB962C8B-B14F-4D97-AF65-F5344CB8AC3E}">
        <p14:creationId xmlns:p14="http://schemas.microsoft.com/office/powerpoint/2010/main" val="2918315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31DF2-7BA8-3386-90D6-8B72645F5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B5AB7-8DFC-C932-F335-35DC911843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F1662-D748-87C5-311A-90F8AB9C3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DD240-792D-4204-A87E-34613B1F274F}" type="datetimeFigureOut">
              <a:rPr lang="en-US" smtClean="0"/>
              <a:t>4/30/2023</a:t>
            </a:fld>
            <a:endParaRPr lang="en-US"/>
          </a:p>
        </p:txBody>
      </p:sp>
      <p:sp>
        <p:nvSpPr>
          <p:cNvPr id="5" name="Footer Placeholder 4">
            <a:extLst>
              <a:ext uri="{FF2B5EF4-FFF2-40B4-BE49-F238E27FC236}">
                <a16:creationId xmlns:a16="http://schemas.microsoft.com/office/drawing/2014/main" id="{B6D8A247-B86E-2946-3527-44A6D497B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50565-203C-0928-7EFC-EF9FC4E96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14D8D-80E3-4ECC-9A26-997227EC1472}" type="slidenum">
              <a:rPr lang="en-US" smtClean="0"/>
              <a:t>‹#›</a:t>
            </a:fld>
            <a:endParaRPr lang="en-US"/>
          </a:p>
        </p:txBody>
      </p:sp>
    </p:spTree>
    <p:extLst>
      <p:ext uri="{BB962C8B-B14F-4D97-AF65-F5344CB8AC3E}">
        <p14:creationId xmlns:p14="http://schemas.microsoft.com/office/powerpoint/2010/main" val="3515528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jpeg"/><Relationship Id="rId7" Type="http://schemas.openxmlformats.org/officeDocument/2006/relationships/customXml" Target="../ink/ink6.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customXml" Target="../ink/ink8.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7.xm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customXml" Target="../ink/ink9.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jpeg"/><Relationship Id="rId7" Type="http://schemas.openxmlformats.org/officeDocument/2006/relationships/customXml" Target="../ink/ink11.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1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eg"/><Relationship Id="rId7" Type="http://schemas.openxmlformats.org/officeDocument/2006/relationships/customXml" Target="../ink/ink13.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12.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analyticsvidhya.com/blog/2018/10/introduction-neural-networks-deep-learn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en.wikipedia.org/wiki/Deep_learning" TargetMode="External"/><Relationship Id="rId4" Type="http://schemas.openxmlformats.org/officeDocument/2006/relationships/hyperlink" Target="https://en.wikipedia.org/wiki/Artificial_intellig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E363F0A2-C90E-4507-9BF5-6847B5116E83}"/>
              </a:ext>
            </a:extLst>
          </p:cNvPr>
          <p:cNvPicPr>
            <a:picLocks noChangeAspect="1"/>
          </p:cNvPicPr>
          <p:nvPr/>
        </p:nvPicPr>
        <p:blipFill rotWithShape="1">
          <a:blip r:embed="rId2"/>
          <a:srcRect r="20689"/>
          <a:stretch/>
        </p:blipFill>
        <p:spPr>
          <a:xfrm>
            <a:off x="0" y="10"/>
            <a:ext cx="9669642" cy="6857990"/>
          </a:xfrm>
          <a:prstGeom prst="rect">
            <a:avLst/>
          </a:prstGeom>
        </p:spPr>
      </p:pic>
      <p:sp>
        <p:nvSpPr>
          <p:cNvPr id="72" name="Rectangle 7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74A198A-E91C-B818-CEB3-62C39C1AEE24}"/>
              </a:ext>
            </a:extLst>
          </p:cNvPr>
          <p:cNvSpPr txBox="1"/>
          <p:nvPr/>
        </p:nvSpPr>
        <p:spPr>
          <a:xfrm>
            <a:off x="7998680" y="3849591"/>
            <a:ext cx="5222420" cy="3646034"/>
          </a:xfrm>
          <a:prstGeom prst="rect">
            <a:avLst/>
          </a:prstGeom>
        </p:spPr>
        <p:txBody>
          <a:bodyPr vert="horz" lIns="91440" tIns="45720" rIns="91440" bIns="45720" rtlCol="0">
            <a:normAutofit/>
          </a:bodyPr>
          <a:lstStyle/>
          <a:p>
            <a:pPr>
              <a:lnSpc>
                <a:spcPct val="90000"/>
              </a:lnSpc>
              <a:spcAft>
                <a:spcPts val="600"/>
              </a:spcAft>
            </a:pPr>
            <a:r>
              <a:rPr lang="en-US" sz="6000" dirty="0">
                <a:latin typeface="Bodoni MT Poster Compressed" panose="02070706080601050204" pitchFamily="18" charset="0"/>
              </a:rPr>
              <a:t>Vishnu Devineni</a:t>
            </a:r>
          </a:p>
          <a:p>
            <a:pPr>
              <a:lnSpc>
                <a:spcPct val="90000"/>
              </a:lnSpc>
              <a:spcAft>
                <a:spcPts val="600"/>
              </a:spcAft>
            </a:pPr>
            <a:r>
              <a:rPr lang="en-US" sz="6000" b="0" i="0" dirty="0">
                <a:effectLst/>
                <a:latin typeface="Bodoni MT Poster Compressed" panose="02070706080601050204" pitchFamily="18" charset="0"/>
              </a:rPr>
              <a:t>Bharath </a:t>
            </a:r>
            <a:r>
              <a:rPr lang="en-US" sz="6000" b="0" i="0" dirty="0" err="1">
                <a:effectLst/>
                <a:latin typeface="Bodoni MT Poster Compressed" panose="02070706080601050204" pitchFamily="18" charset="0"/>
              </a:rPr>
              <a:t>Kondreddy</a:t>
            </a:r>
            <a:endParaRPr lang="en-US" sz="6000" b="0" i="0" dirty="0">
              <a:effectLst/>
              <a:latin typeface="Bodoni MT Poster Compressed" panose="02070706080601050204" pitchFamily="18" charset="0"/>
            </a:endParaRPr>
          </a:p>
          <a:p>
            <a:pPr>
              <a:lnSpc>
                <a:spcPct val="90000"/>
              </a:lnSpc>
              <a:spcAft>
                <a:spcPts val="600"/>
              </a:spcAft>
            </a:pPr>
            <a:r>
              <a:rPr lang="en-US" sz="6000" dirty="0">
                <a:latin typeface="Bodoni MT Poster Compressed" panose="02070706080601050204" pitchFamily="18" charset="0"/>
              </a:rPr>
              <a:t>Vaishnavi </a:t>
            </a:r>
            <a:r>
              <a:rPr lang="en-US" sz="6000" dirty="0" err="1">
                <a:latin typeface="Bodoni MT Poster Compressed" panose="02070706080601050204" pitchFamily="18" charset="0"/>
              </a:rPr>
              <a:t>pandala</a:t>
            </a:r>
            <a:endParaRPr lang="en-US" sz="6000" b="0" i="0" dirty="0">
              <a:effectLst/>
              <a:latin typeface="Bodoni MT Poster Compressed" panose="02070706080601050204" pitchFamily="18" charset="0"/>
            </a:endParaRPr>
          </a:p>
          <a:p>
            <a:pPr>
              <a:lnSpc>
                <a:spcPct val="90000"/>
              </a:lnSpc>
              <a:spcAft>
                <a:spcPts val="600"/>
              </a:spcAft>
            </a:pPr>
            <a:endParaRPr lang="en-US" sz="1100" b="0" i="0" dirty="0">
              <a:effectLst/>
            </a:endParaRPr>
          </a:p>
        </p:txBody>
      </p:sp>
    </p:spTree>
    <p:extLst>
      <p:ext uri="{BB962C8B-B14F-4D97-AF65-F5344CB8AC3E}">
        <p14:creationId xmlns:p14="http://schemas.microsoft.com/office/powerpoint/2010/main" val="4199746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DE19DD43-0A9E-4A8F-F826-E17332E053BF}"/>
              </a:ext>
            </a:extLst>
          </p:cNvPr>
          <p:cNvSpPr txBox="1"/>
          <p:nvPr/>
        </p:nvSpPr>
        <p:spPr>
          <a:xfrm>
            <a:off x="1053193" y="1502229"/>
            <a:ext cx="9180820" cy="4249567"/>
          </a:xfrm>
          <a:prstGeom prst="rect">
            <a:avLst/>
          </a:prstGeom>
        </p:spPr>
        <p:txBody>
          <a:bodyPr vert="horz" lIns="91440" tIns="45720" rIns="91440" bIns="45720" rtlCol="0" anchor="ctr">
            <a:normAutofit/>
          </a:bodyPr>
          <a:lstStyle/>
          <a:p>
            <a:pPr>
              <a:lnSpc>
                <a:spcPct val="90000"/>
              </a:lnSpc>
              <a:spcAft>
                <a:spcPts val="600"/>
              </a:spcAft>
            </a:pPr>
            <a:r>
              <a:rPr lang="en-US" sz="4000" dirty="0">
                <a:latin typeface="Algerian" panose="04020705040A02060702" pitchFamily="82" charset="0"/>
                <a:cs typeface="Times New Roman" panose="02020603050405020304" pitchFamily="18" charset="0"/>
              </a:rPr>
              <a:t>DELIVERABLES</a:t>
            </a:r>
            <a:endParaRPr lang="en-US" sz="4000" dirty="0">
              <a:solidFill>
                <a:schemeClr val="tx1">
                  <a:lumMod val="85000"/>
                  <a:lumOff val="15000"/>
                </a:schemeClr>
              </a:solidFill>
              <a:latin typeface="Algerian" panose="04020705040A02060702" pitchFamily="82" charset="0"/>
            </a:endParaRPr>
          </a:p>
          <a:p>
            <a:pPr indent="-228600">
              <a:lnSpc>
                <a:spcPct val="90000"/>
              </a:lnSpc>
              <a:spcAft>
                <a:spcPts val="600"/>
              </a:spcAft>
              <a:buFont typeface="Arial" panose="020B0604020202020204" pitchFamily="34" charset="0"/>
              <a:buChar char="•"/>
            </a:pPr>
            <a:endParaRPr lang="en-US" sz="1700" b="0" i="0" dirty="0">
              <a:solidFill>
                <a:schemeClr val="tx1">
                  <a:lumMod val="85000"/>
                  <a:lumOff val="15000"/>
                </a:schemeClr>
              </a:solidFill>
              <a:effectLst/>
            </a:endParaRP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A convolutional neural network (CNN)  and Long Short Term Memory(LSTM) model will be developed for recognizing facial emotions.</a:t>
            </a: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The FER2013 dataset will be used to train the CNN model.</a:t>
            </a:r>
          </a:p>
          <a:p>
            <a:pPr algn="l">
              <a:buFont typeface="Arial" panose="020B0604020202020204" pitchFamily="34" charset="0"/>
              <a:buChar char="•"/>
            </a:pPr>
            <a:endParaRPr lang="en-US"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Once the model is trained, each facial emotion will be associated with the appropriate emoji or avatar.</a:t>
            </a: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Sample output images will be generated to demonstrate the accuracy of the model.</a:t>
            </a: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All documentation and code for the project will be available in a GitHub repository.</a:t>
            </a:r>
          </a:p>
          <a:p>
            <a:pPr algn="l">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A YouTube video will be created to showcase the project and its capabilities.</a:t>
            </a:r>
          </a:p>
        </p:txBody>
      </p:sp>
      <p:sp>
        <p:nvSpPr>
          <p:cNvPr id="16"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33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F50B943-DB24-D9FB-3C3E-E4CD7E642C2B}"/>
              </a:ext>
            </a:extLst>
          </p:cNvPr>
          <p:cNvSpPr txBox="1"/>
          <p:nvPr/>
        </p:nvSpPr>
        <p:spPr>
          <a:xfrm>
            <a:off x="798657" y="1501036"/>
            <a:ext cx="10786463" cy="3320031"/>
          </a:xfrm>
          <a:prstGeom prst="rect">
            <a:avLst/>
          </a:prstGeom>
        </p:spPr>
        <p:txBody>
          <a:bodyPr vert="horz" lIns="91440" tIns="45720" rIns="91440" bIns="45720" rtlCol="0" anchor="ctr">
            <a:normAutofit/>
          </a:bodyPr>
          <a:lstStyle/>
          <a:p>
            <a:pPr>
              <a:lnSpc>
                <a:spcPct val="90000"/>
              </a:lnSpc>
              <a:spcAft>
                <a:spcPts val="600"/>
              </a:spcAft>
            </a:pPr>
            <a:r>
              <a:rPr lang="en-US" sz="4000" b="0" i="0" dirty="0">
                <a:solidFill>
                  <a:schemeClr val="tx1">
                    <a:lumMod val="85000"/>
                    <a:lumOff val="15000"/>
                  </a:schemeClr>
                </a:solidFill>
                <a:effectLst/>
                <a:latin typeface="Algerian" panose="04020705040A02060702" pitchFamily="82" charset="0"/>
              </a:rPr>
              <a:t>Evaluation Methodology:</a:t>
            </a:r>
          </a:p>
          <a:p>
            <a:pPr indent="-228600">
              <a:lnSpc>
                <a:spcPct val="90000"/>
              </a:lnSpc>
              <a:spcAft>
                <a:spcPts val="600"/>
              </a:spcAft>
              <a:buFont typeface="Arial" panose="020B0604020202020204" pitchFamily="34" charset="0"/>
              <a:buChar char="•"/>
            </a:pPr>
            <a:endParaRPr lang="en-US" sz="1700" dirty="0">
              <a:solidFill>
                <a:schemeClr val="tx1">
                  <a:lumMod val="85000"/>
                  <a:lumOff val="15000"/>
                </a:schemeClr>
              </a:solidFill>
            </a:endParaRPr>
          </a:p>
          <a:p>
            <a:pPr>
              <a:lnSpc>
                <a:spcPct val="90000"/>
              </a:lnSpc>
              <a:spcAft>
                <a:spcPts val="600"/>
              </a:spcAft>
            </a:pPr>
            <a:endParaRPr lang="en-US" sz="1700" b="0" i="0" dirty="0">
              <a:solidFill>
                <a:schemeClr val="tx1">
                  <a:lumMod val="85000"/>
                  <a:lumOff val="15000"/>
                </a:schemeClr>
              </a:solidFill>
              <a:effectLst/>
            </a:endParaRPr>
          </a:p>
          <a:p>
            <a:pPr indent="-228600">
              <a:lnSpc>
                <a:spcPct val="90000"/>
              </a:lnSpc>
              <a:spcAft>
                <a:spcPts val="600"/>
              </a:spcAft>
              <a:buFont typeface="Arial" panose="020B0604020202020204" pitchFamily="34" charset="0"/>
              <a:buChar char="•"/>
            </a:pPr>
            <a:r>
              <a:rPr lang="en-US" b="0" i="0" dirty="0">
                <a:solidFill>
                  <a:srgbClr val="374151"/>
                </a:solidFill>
                <a:effectLst/>
                <a:latin typeface="Arial" panose="020B0604020202020204" pitchFamily="34" charset="0"/>
                <a:cs typeface="Arial" panose="020B0604020202020204" pitchFamily="34" charset="0"/>
              </a:rPr>
              <a:t>The evaluation methodology for the project involves data preparation, development of a CNN model, training and testing the model, mapping facial emotions to appropriate emojis, evaluating performance metrics, generating sample output images, creating a GitHub repository with code and documentation, and showcasing the project through a YouTube video. </a:t>
            </a:r>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70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0B943-DB24-D9FB-3C3E-E4CD7E642C2B}"/>
              </a:ext>
            </a:extLst>
          </p:cNvPr>
          <p:cNvSpPr txBox="1"/>
          <p:nvPr/>
        </p:nvSpPr>
        <p:spPr>
          <a:xfrm>
            <a:off x="798657" y="1501036"/>
            <a:ext cx="10786463" cy="3320031"/>
          </a:xfrm>
          <a:prstGeom prst="rect">
            <a:avLst/>
          </a:prstGeom>
        </p:spPr>
        <p:txBody>
          <a:bodyPr vert="horz" lIns="91440" tIns="45720" rIns="91440" bIns="45720" rtlCol="0" anchor="ctr">
            <a:normAutofit/>
          </a:bodyPr>
          <a:lstStyle/>
          <a:p>
            <a:pPr>
              <a:lnSpc>
                <a:spcPct val="90000"/>
              </a:lnSpc>
              <a:spcAft>
                <a:spcPts val="600"/>
              </a:spcAft>
            </a:pPr>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09E2121-1443-CDE2-195A-D56F6A790967}"/>
                  </a:ext>
                </a:extLst>
              </p14:cNvPr>
              <p14:cNvContentPartPr/>
              <p14:nvPr/>
            </p14:nvContentPartPr>
            <p14:xfrm>
              <a:off x="2393769" y="3092590"/>
              <a:ext cx="360" cy="360"/>
            </p14:xfrm>
          </p:contentPart>
        </mc:Choice>
        <mc:Fallback>
          <p:pic>
            <p:nvPicPr>
              <p:cNvPr id="2" name="Ink 1">
                <a:extLst>
                  <a:ext uri="{FF2B5EF4-FFF2-40B4-BE49-F238E27FC236}">
                    <a16:creationId xmlns:a16="http://schemas.microsoft.com/office/drawing/2014/main" id="{E09E2121-1443-CDE2-195A-D56F6A790967}"/>
                  </a:ext>
                </a:extLst>
              </p:cNvPr>
              <p:cNvPicPr/>
              <p:nvPr/>
            </p:nvPicPr>
            <p:blipFill>
              <a:blip r:embed="rId3"/>
              <a:stretch>
                <a:fillRect/>
              </a:stretch>
            </p:blipFill>
            <p:spPr>
              <a:xfrm>
                <a:off x="2384769" y="3083590"/>
                <a:ext cx="18000" cy="18000"/>
              </a:xfrm>
              <a:prstGeom prst="rect">
                <a:avLst/>
              </a:prstGeom>
            </p:spPr>
          </p:pic>
        </mc:Fallback>
      </mc:AlternateContent>
      <p:pic>
        <p:nvPicPr>
          <p:cNvPr id="6" name="Picture 5">
            <a:extLst>
              <a:ext uri="{FF2B5EF4-FFF2-40B4-BE49-F238E27FC236}">
                <a16:creationId xmlns:a16="http://schemas.microsoft.com/office/drawing/2014/main" id="{3EC7B537-C984-4FBD-9373-527F979FC19B}"/>
              </a:ext>
            </a:extLst>
          </p:cNvPr>
          <p:cNvPicPr>
            <a:picLocks noChangeAspect="1"/>
          </p:cNvPicPr>
          <p:nvPr/>
        </p:nvPicPr>
        <p:blipFill>
          <a:blip r:embed="rId4"/>
          <a:stretch>
            <a:fillRect/>
          </a:stretch>
        </p:blipFill>
        <p:spPr>
          <a:xfrm>
            <a:off x="1088086" y="577100"/>
            <a:ext cx="9168211" cy="4407613"/>
          </a:xfrm>
          <a:prstGeom prst="rect">
            <a:avLst/>
          </a:prstGeom>
        </p:spPr>
      </p:pic>
      <p:pic>
        <p:nvPicPr>
          <p:cNvPr id="7" name="Picture 6">
            <a:extLst>
              <a:ext uri="{FF2B5EF4-FFF2-40B4-BE49-F238E27FC236}">
                <a16:creationId xmlns:a16="http://schemas.microsoft.com/office/drawing/2014/main" id="{78D5C1E6-5EDD-7979-333A-5EEBA7A693F5}"/>
              </a:ext>
            </a:extLst>
          </p:cNvPr>
          <p:cNvPicPr>
            <a:picLocks noChangeAspect="1"/>
          </p:cNvPicPr>
          <p:nvPr/>
        </p:nvPicPr>
        <p:blipFill>
          <a:blip r:embed="rId5"/>
          <a:stretch>
            <a:fillRect/>
          </a:stretch>
        </p:blipFill>
        <p:spPr>
          <a:xfrm>
            <a:off x="891005" y="4930773"/>
            <a:ext cx="9365292" cy="1645493"/>
          </a:xfrm>
          <a:prstGeom prst="rect">
            <a:avLst/>
          </a:prstGeom>
        </p:spPr>
      </p:pic>
      <p:sp>
        <p:nvSpPr>
          <p:cNvPr id="9" name="TextBox 8">
            <a:extLst>
              <a:ext uri="{FF2B5EF4-FFF2-40B4-BE49-F238E27FC236}">
                <a16:creationId xmlns:a16="http://schemas.microsoft.com/office/drawing/2014/main" id="{EF4B0245-B9BE-9981-8BEF-60CC68C938B5}"/>
              </a:ext>
            </a:extLst>
          </p:cNvPr>
          <p:cNvSpPr txBox="1"/>
          <p:nvPr/>
        </p:nvSpPr>
        <p:spPr>
          <a:xfrm>
            <a:off x="1036606" y="97068"/>
            <a:ext cx="2239876" cy="369332"/>
          </a:xfrm>
          <a:prstGeom prst="rect">
            <a:avLst/>
          </a:prstGeom>
          <a:noFill/>
        </p:spPr>
        <p:txBody>
          <a:bodyPr wrap="square" rtlCol="0">
            <a:spAutoFit/>
          </a:bodyPr>
          <a:lstStyle/>
          <a:p>
            <a:r>
              <a:rPr lang="en-US" dirty="0">
                <a:latin typeface="Algerian" panose="04020705040A02060702" pitchFamily="82" charset="0"/>
              </a:rPr>
              <a:t>CODE SNIPPETS</a:t>
            </a:r>
            <a:endParaRPr lang="en-IN" dirty="0">
              <a:latin typeface="Algerian" panose="04020705040A02060702" pitchFamily="82" charset="0"/>
            </a:endParaRPr>
          </a:p>
        </p:txBody>
      </p:sp>
    </p:spTree>
    <p:extLst>
      <p:ext uri="{BB962C8B-B14F-4D97-AF65-F5344CB8AC3E}">
        <p14:creationId xmlns:p14="http://schemas.microsoft.com/office/powerpoint/2010/main" val="309670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0B943-DB24-D9FB-3C3E-E4CD7E642C2B}"/>
              </a:ext>
            </a:extLst>
          </p:cNvPr>
          <p:cNvSpPr txBox="1"/>
          <p:nvPr/>
        </p:nvSpPr>
        <p:spPr>
          <a:xfrm>
            <a:off x="798657" y="1501036"/>
            <a:ext cx="10786463" cy="3320031"/>
          </a:xfrm>
          <a:prstGeom prst="rect">
            <a:avLst/>
          </a:prstGeom>
        </p:spPr>
        <p:txBody>
          <a:bodyPr vert="horz" lIns="91440" tIns="45720" rIns="91440" bIns="45720" rtlCol="0" anchor="ctr">
            <a:normAutofit/>
          </a:bodyPr>
          <a:lstStyle/>
          <a:p>
            <a:pPr>
              <a:lnSpc>
                <a:spcPct val="90000"/>
              </a:lnSpc>
              <a:spcAft>
                <a:spcPts val="600"/>
              </a:spcAft>
            </a:pPr>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7A317C7-0526-9577-A29A-4BF1ACA8134C}"/>
              </a:ext>
            </a:extLst>
          </p:cNvPr>
          <p:cNvPicPr>
            <a:picLocks noChangeAspect="1"/>
          </p:cNvPicPr>
          <p:nvPr/>
        </p:nvPicPr>
        <p:blipFill>
          <a:blip r:embed="rId2"/>
          <a:stretch>
            <a:fillRect/>
          </a:stretch>
        </p:blipFill>
        <p:spPr>
          <a:xfrm>
            <a:off x="364490" y="158275"/>
            <a:ext cx="5731510" cy="3541395"/>
          </a:xfrm>
          <a:prstGeom prst="rect">
            <a:avLst/>
          </a:prstGeom>
        </p:spPr>
      </p:pic>
      <p:pic>
        <p:nvPicPr>
          <p:cNvPr id="4" name="Picture 3">
            <a:extLst>
              <a:ext uri="{FF2B5EF4-FFF2-40B4-BE49-F238E27FC236}">
                <a16:creationId xmlns:a16="http://schemas.microsoft.com/office/drawing/2014/main" id="{B5BF1A81-5975-F56B-2148-CDB9B63808F8}"/>
              </a:ext>
            </a:extLst>
          </p:cNvPr>
          <p:cNvPicPr>
            <a:picLocks noChangeAspect="1"/>
          </p:cNvPicPr>
          <p:nvPr/>
        </p:nvPicPr>
        <p:blipFill>
          <a:blip r:embed="rId3"/>
          <a:stretch>
            <a:fillRect/>
          </a:stretch>
        </p:blipFill>
        <p:spPr>
          <a:xfrm>
            <a:off x="4925481" y="1877214"/>
            <a:ext cx="5731510" cy="4766310"/>
          </a:xfrm>
          <a:prstGeom prst="rect">
            <a:avLst/>
          </a:prstGeom>
        </p:spPr>
      </p:pic>
    </p:spTree>
    <p:extLst>
      <p:ext uri="{BB962C8B-B14F-4D97-AF65-F5344CB8AC3E}">
        <p14:creationId xmlns:p14="http://schemas.microsoft.com/office/powerpoint/2010/main" val="115109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0B943-DB24-D9FB-3C3E-E4CD7E642C2B}"/>
              </a:ext>
            </a:extLst>
          </p:cNvPr>
          <p:cNvSpPr txBox="1"/>
          <p:nvPr/>
        </p:nvSpPr>
        <p:spPr>
          <a:xfrm>
            <a:off x="798657" y="1501036"/>
            <a:ext cx="10786463" cy="3320031"/>
          </a:xfrm>
          <a:prstGeom prst="rect">
            <a:avLst/>
          </a:prstGeom>
        </p:spPr>
        <p:txBody>
          <a:bodyPr vert="horz" lIns="91440" tIns="45720" rIns="91440" bIns="45720" rtlCol="0" anchor="ctr">
            <a:normAutofit/>
          </a:bodyPr>
          <a:lstStyle/>
          <a:p>
            <a:pPr>
              <a:lnSpc>
                <a:spcPct val="90000"/>
              </a:lnSpc>
              <a:spcAft>
                <a:spcPts val="600"/>
              </a:spcAft>
            </a:pPr>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F0B576C-6075-20F7-4C63-25296204F45C}"/>
              </a:ext>
            </a:extLst>
          </p:cNvPr>
          <p:cNvPicPr>
            <a:picLocks noChangeAspect="1"/>
          </p:cNvPicPr>
          <p:nvPr/>
        </p:nvPicPr>
        <p:blipFill>
          <a:blip r:embed="rId2"/>
          <a:stretch>
            <a:fillRect/>
          </a:stretch>
        </p:blipFill>
        <p:spPr>
          <a:xfrm>
            <a:off x="606880" y="0"/>
            <a:ext cx="10571403" cy="6678202"/>
          </a:xfrm>
          <a:prstGeom prst="rect">
            <a:avLst/>
          </a:prstGeom>
        </p:spPr>
      </p:pic>
    </p:spTree>
    <p:extLst>
      <p:ext uri="{BB962C8B-B14F-4D97-AF65-F5344CB8AC3E}">
        <p14:creationId xmlns:p14="http://schemas.microsoft.com/office/powerpoint/2010/main" val="348057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1757-873D-E3B5-B87D-A25E739D581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BE39315-8633-8419-D533-FEB8B7F3518D}"/>
              </a:ext>
            </a:extLst>
          </p:cNvPr>
          <p:cNvPicPr>
            <a:picLocks noGrp="1" noChangeAspect="1"/>
          </p:cNvPicPr>
          <p:nvPr>
            <p:ph idx="1"/>
          </p:nvPr>
        </p:nvPicPr>
        <p:blipFill>
          <a:blip r:embed="rId2"/>
          <a:stretch>
            <a:fillRect/>
          </a:stretch>
        </p:blipFill>
        <p:spPr>
          <a:xfrm>
            <a:off x="739739" y="365125"/>
            <a:ext cx="10849510" cy="5811838"/>
          </a:xfrm>
          <a:prstGeom prst="rect">
            <a:avLst/>
          </a:prstGeom>
        </p:spPr>
      </p:pic>
    </p:spTree>
    <p:extLst>
      <p:ext uri="{BB962C8B-B14F-4D97-AF65-F5344CB8AC3E}">
        <p14:creationId xmlns:p14="http://schemas.microsoft.com/office/powerpoint/2010/main" val="196392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7ADB-9715-6735-4A58-4C47BFCFBA0C}"/>
              </a:ext>
            </a:extLst>
          </p:cNvPr>
          <p:cNvSpPr>
            <a:spLocks noGrp="1"/>
          </p:cNvSpPr>
          <p:nvPr>
            <p:ph type="title"/>
          </p:nvPr>
        </p:nvSpPr>
        <p:spPr>
          <a:xfrm>
            <a:off x="478604" y="0"/>
            <a:ext cx="10515600" cy="1325563"/>
          </a:xfrm>
        </p:spPr>
        <p:txBody>
          <a:bodyPr/>
          <a:lstStyle/>
          <a:p>
            <a:r>
              <a:rPr lang="en-US" dirty="0">
                <a:latin typeface="Algerian" panose="04020705040A02060702" pitchFamily="82" charset="0"/>
              </a:rPr>
              <a:t>CNN ACCURACY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096B0F53-F876-7B92-CCBE-FDF23072B00D}"/>
              </a:ext>
            </a:extLst>
          </p:cNvPr>
          <p:cNvPicPr>
            <a:picLocks noGrp="1" noChangeAspect="1"/>
          </p:cNvPicPr>
          <p:nvPr>
            <p:ph idx="1"/>
          </p:nvPr>
        </p:nvPicPr>
        <p:blipFill>
          <a:blip r:embed="rId2"/>
          <a:stretch>
            <a:fillRect/>
          </a:stretch>
        </p:blipFill>
        <p:spPr>
          <a:xfrm>
            <a:off x="143838" y="1541124"/>
            <a:ext cx="12048162" cy="531687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285CF0E-51D6-2DD0-70BC-242AD9E3E78F}"/>
                  </a:ext>
                </a:extLst>
              </p14:cNvPr>
              <p14:cNvContentPartPr/>
              <p14:nvPr/>
            </p14:nvContentPartPr>
            <p14:xfrm>
              <a:off x="9422409" y="6420790"/>
              <a:ext cx="1825920" cy="289440"/>
            </p14:xfrm>
          </p:contentPart>
        </mc:Choice>
        <mc:Fallback>
          <p:pic>
            <p:nvPicPr>
              <p:cNvPr id="6" name="Ink 5">
                <a:extLst>
                  <a:ext uri="{FF2B5EF4-FFF2-40B4-BE49-F238E27FC236}">
                    <a16:creationId xmlns:a16="http://schemas.microsoft.com/office/drawing/2014/main" id="{0285CF0E-51D6-2DD0-70BC-242AD9E3E78F}"/>
                  </a:ext>
                </a:extLst>
              </p:cNvPr>
              <p:cNvPicPr/>
              <p:nvPr/>
            </p:nvPicPr>
            <p:blipFill>
              <a:blip r:embed="rId4"/>
              <a:stretch>
                <a:fillRect/>
              </a:stretch>
            </p:blipFill>
            <p:spPr>
              <a:xfrm>
                <a:off x="9368409" y="6312790"/>
                <a:ext cx="193356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8397A74-7DF6-E805-26A9-6654C25FFC6C}"/>
                  </a:ext>
                </a:extLst>
              </p14:cNvPr>
              <p14:cNvContentPartPr/>
              <p14:nvPr/>
            </p14:nvContentPartPr>
            <p14:xfrm>
              <a:off x="9370209" y="6668001"/>
              <a:ext cx="1881360" cy="103680"/>
            </p14:xfrm>
          </p:contentPart>
        </mc:Choice>
        <mc:Fallback>
          <p:pic>
            <p:nvPicPr>
              <p:cNvPr id="7" name="Ink 6">
                <a:extLst>
                  <a:ext uri="{FF2B5EF4-FFF2-40B4-BE49-F238E27FC236}">
                    <a16:creationId xmlns:a16="http://schemas.microsoft.com/office/drawing/2014/main" id="{D8397A74-7DF6-E805-26A9-6654C25FFC6C}"/>
                  </a:ext>
                </a:extLst>
              </p:cNvPr>
              <p:cNvPicPr/>
              <p:nvPr/>
            </p:nvPicPr>
            <p:blipFill>
              <a:blip r:embed="rId6"/>
              <a:stretch>
                <a:fillRect/>
              </a:stretch>
            </p:blipFill>
            <p:spPr>
              <a:xfrm>
                <a:off x="9316209" y="6560001"/>
                <a:ext cx="1989000" cy="319320"/>
              </a:xfrm>
              <a:prstGeom prst="rect">
                <a:avLst/>
              </a:prstGeom>
            </p:spPr>
          </p:pic>
        </mc:Fallback>
      </mc:AlternateContent>
    </p:spTree>
    <p:extLst>
      <p:ext uri="{BB962C8B-B14F-4D97-AF65-F5344CB8AC3E}">
        <p14:creationId xmlns:p14="http://schemas.microsoft.com/office/powerpoint/2010/main" val="168973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9615-117F-D20F-FE98-19D742AC9AFE}"/>
              </a:ext>
            </a:extLst>
          </p:cNvPr>
          <p:cNvSpPr>
            <a:spLocks noGrp="1"/>
          </p:cNvSpPr>
          <p:nvPr>
            <p:ph type="title"/>
          </p:nvPr>
        </p:nvSpPr>
        <p:spPr>
          <a:xfrm>
            <a:off x="77912" y="94839"/>
            <a:ext cx="10515600" cy="1325563"/>
          </a:xfrm>
        </p:spPr>
        <p:txBody>
          <a:bodyPr/>
          <a:lstStyle/>
          <a:p>
            <a:r>
              <a:rPr lang="en-US" dirty="0">
                <a:latin typeface="Algerian" panose="04020705040A02060702" pitchFamily="82" charset="0"/>
              </a:rPr>
              <a:t>LSTM ACCURACY: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7E790F7-C45B-5A91-FA29-082244601340}"/>
              </a:ext>
            </a:extLst>
          </p:cNvPr>
          <p:cNvPicPr>
            <a:picLocks noGrp="1" noChangeAspect="1"/>
          </p:cNvPicPr>
          <p:nvPr>
            <p:ph idx="1"/>
          </p:nvPr>
        </p:nvPicPr>
        <p:blipFill>
          <a:blip r:embed="rId2"/>
          <a:stretch>
            <a:fillRect/>
          </a:stretch>
        </p:blipFill>
        <p:spPr>
          <a:xfrm>
            <a:off x="246580" y="1420401"/>
            <a:ext cx="11332394" cy="528862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2027C56-04AF-6E0F-8373-769E1EA3EF5E}"/>
                  </a:ext>
                </a:extLst>
              </p14:cNvPr>
              <p14:cNvContentPartPr/>
              <p14:nvPr/>
            </p14:nvContentPartPr>
            <p14:xfrm>
              <a:off x="8291289" y="6503590"/>
              <a:ext cx="1642680" cy="52200"/>
            </p14:xfrm>
          </p:contentPart>
        </mc:Choice>
        <mc:Fallback>
          <p:pic>
            <p:nvPicPr>
              <p:cNvPr id="5" name="Ink 4">
                <a:extLst>
                  <a:ext uri="{FF2B5EF4-FFF2-40B4-BE49-F238E27FC236}">
                    <a16:creationId xmlns:a16="http://schemas.microsoft.com/office/drawing/2014/main" id="{A2027C56-04AF-6E0F-8373-769E1EA3EF5E}"/>
                  </a:ext>
                </a:extLst>
              </p:cNvPr>
              <p:cNvPicPr/>
              <p:nvPr/>
            </p:nvPicPr>
            <p:blipFill>
              <a:blip r:embed="rId4"/>
              <a:stretch>
                <a:fillRect/>
              </a:stretch>
            </p:blipFill>
            <p:spPr>
              <a:xfrm>
                <a:off x="8237649" y="6395590"/>
                <a:ext cx="1750320" cy="267840"/>
              </a:xfrm>
              <a:prstGeom prst="rect">
                <a:avLst/>
              </a:prstGeom>
            </p:spPr>
          </p:pic>
        </mc:Fallback>
      </mc:AlternateContent>
    </p:spTree>
    <p:extLst>
      <p:ext uri="{BB962C8B-B14F-4D97-AF65-F5344CB8AC3E}">
        <p14:creationId xmlns:p14="http://schemas.microsoft.com/office/powerpoint/2010/main" val="37273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CAF8-7745-4697-D713-22377A49F701}"/>
              </a:ext>
            </a:extLst>
          </p:cNvPr>
          <p:cNvSpPr>
            <a:spLocks noGrp="1"/>
          </p:cNvSpPr>
          <p:nvPr>
            <p:ph type="title"/>
          </p:nvPr>
        </p:nvSpPr>
        <p:spPr/>
        <p:txBody>
          <a:bodyPr/>
          <a:lstStyle/>
          <a:p>
            <a:r>
              <a:rPr lang="en-US" dirty="0">
                <a:latin typeface="Algerian" panose="04020705040A02060702" pitchFamily="82" charset="0"/>
              </a:rPr>
              <a:t>COMPARISION OF CNN LSTM</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40452A8A-AF6A-E308-AE2E-A31091AD9198}"/>
              </a:ext>
            </a:extLst>
          </p:cNvPr>
          <p:cNvSpPr>
            <a:spLocks noGrp="1"/>
          </p:cNvSpPr>
          <p:nvPr>
            <p:ph idx="1"/>
          </p:nvPr>
        </p:nvSpPr>
        <p:spPr/>
        <p:txBody>
          <a:bodyPr>
            <a:normAutofit fontScale="85000" lnSpcReduction="10000"/>
          </a:bodyPr>
          <a:lstStyle/>
          <a:p>
            <a:r>
              <a:rPr lang="en-US" dirty="0"/>
              <a:t>Both CNN and LSTM can be used for emotion detection tasks, but they have different strengths and weaknesses.</a:t>
            </a:r>
          </a:p>
          <a:p>
            <a:r>
              <a:rPr lang="en-US" dirty="0"/>
              <a:t>CNNs are good at processing image data because they can capture spatial information from the image and learn complex features. They are commonly used in computer vision tasks, including emotion detection from images.</a:t>
            </a:r>
          </a:p>
          <a:p>
            <a:r>
              <a:rPr lang="en-US" dirty="0"/>
              <a:t>LSTMs are good at processing sequential data because they can capture temporal dependencies and learn from the sequence of inputs. They are commonly used in natural language processing tasks, including emotion detection from text.</a:t>
            </a:r>
          </a:p>
          <a:p>
            <a:r>
              <a:rPr lang="en-US" dirty="0"/>
              <a:t>So, if you are working with image data, CNNs may be a better choice for emotion detection, while if you are working with text data, LSTMs may be more suitable. However, the best approach ultimately depends on the specifics of your task and the nature of your data.</a:t>
            </a:r>
            <a:endParaRPr lang="en-IN" dirty="0"/>
          </a:p>
        </p:txBody>
      </p:sp>
    </p:spTree>
    <p:extLst>
      <p:ext uri="{BB962C8B-B14F-4D97-AF65-F5344CB8AC3E}">
        <p14:creationId xmlns:p14="http://schemas.microsoft.com/office/powerpoint/2010/main" val="147300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8497-189A-7A16-1CFC-CD36C29614D4}"/>
              </a:ext>
            </a:extLst>
          </p:cNvPr>
          <p:cNvSpPr>
            <a:spLocks noGrp="1"/>
          </p:cNvSpPr>
          <p:nvPr>
            <p:ph type="title"/>
          </p:nvPr>
        </p:nvSpPr>
        <p:spPr/>
        <p:txBody>
          <a:bodyPr/>
          <a:lstStyle/>
          <a:p>
            <a:r>
              <a:rPr lang="en-US" dirty="0">
                <a:latin typeface="Algerian" panose="04020705040A02060702" pitchFamily="82" charset="0"/>
              </a:rPr>
              <a:t>LOSS AND ACCURACY PLOT</a:t>
            </a:r>
            <a:endParaRPr lang="en-IN" dirty="0">
              <a:latin typeface="Algerian" panose="04020705040A02060702" pitchFamily="82" charset="0"/>
            </a:endParaRPr>
          </a:p>
        </p:txBody>
      </p:sp>
      <p:pic>
        <p:nvPicPr>
          <p:cNvPr id="4" name="Content Placeholder 4">
            <a:extLst>
              <a:ext uri="{FF2B5EF4-FFF2-40B4-BE49-F238E27FC236}">
                <a16:creationId xmlns:a16="http://schemas.microsoft.com/office/drawing/2014/main" id="{C0EFC94F-4AAF-5FBD-CA0A-1ADEB2B5699F}"/>
              </a:ext>
            </a:extLst>
          </p:cNvPr>
          <p:cNvPicPr>
            <a:picLocks noGrp="1" noChangeAspect="1"/>
          </p:cNvPicPr>
          <p:nvPr>
            <p:ph idx="1"/>
          </p:nvPr>
        </p:nvPicPr>
        <p:blipFill rotWithShape="1">
          <a:blip r:embed="rId2"/>
          <a:srcRect l="920" r="6842" b="1"/>
          <a:stretch/>
        </p:blipFill>
        <p:spPr>
          <a:xfrm>
            <a:off x="779919" y="2059806"/>
            <a:ext cx="10568517" cy="4433069"/>
          </a:xfrm>
          <a:prstGeom prst="rect">
            <a:avLst/>
          </a:prstGeom>
        </p:spPr>
      </p:pic>
    </p:spTree>
    <p:extLst>
      <p:ext uri="{BB962C8B-B14F-4D97-AF65-F5344CB8AC3E}">
        <p14:creationId xmlns:p14="http://schemas.microsoft.com/office/powerpoint/2010/main" val="338796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art of a person">
            <a:extLst>
              <a:ext uri="{FF2B5EF4-FFF2-40B4-BE49-F238E27FC236}">
                <a16:creationId xmlns:a16="http://schemas.microsoft.com/office/drawing/2014/main" id="{672B0865-F1ED-68D3-4DFE-3DF8F1196707}"/>
              </a:ext>
            </a:extLst>
          </p:cNvPr>
          <p:cNvPicPr>
            <a:picLocks noChangeAspect="1"/>
          </p:cNvPicPr>
          <p:nvPr/>
        </p:nvPicPr>
        <p:blipFill rotWithShape="1">
          <a:blip r:embed="rId2"/>
          <a:srcRect t="17606" b="2614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636F8-D816-42C9-0D96-5DDF6B3A6F4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0" i="0" dirty="0">
                <a:solidFill>
                  <a:srgbClr val="FFFFFF"/>
                </a:solidFill>
                <a:effectLst/>
              </a:rPr>
              <a:t>Emotion Recognition </a:t>
            </a:r>
            <a:r>
              <a:rPr lang="en-US" sz="5200" dirty="0">
                <a:solidFill>
                  <a:srgbClr val="FFFFFF"/>
                </a:solidFill>
              </a:rPr>
              <a:t>U</a:t>
            </a:r>
            <a:r>
              <a:rPr lang="en-US" sz="5200" b="0" i="0" dirty="0">
                <a:solidFill>
                  <a:srgbClr val="FFFFFF"/>
                </a:solidFill>
                <a:effectLst/>
              </a:rPr>
              <a:t>sing A</a:t>
            </a:r>
            <a:r>
              <a:rPr lang="en-US" sz="5200" dirty="0">
                <a:solidFill>
                  <a:srgbClr val="FFFFFF"/>
                </a:solidFill>
              </a:rPr>
              <a:t>I</a:t>
            </a:r>
          </a:p>
        </p:txBody>
      </p:sp>
    </p:spTree>
    <p:extLst>
      <p:ext uri="{BB962C8B-B14F-4D97-AF65-F5344CB8AC3E}">
        <p14:creationId xmlns:p14="http://schemas.microsoft.com/office/powerpoint/2010/main" val="303045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ilver dollar eucalyptus gray background">
            <a:extLst>
              <a:ext uri="{FF2B5EF4-FFF2-40B4-BE49-F238E27FC236}">
                <a16:creationId xmlns:a16="http://schemas.microsoft.com/office/drawing/2014/main" id="{53863779-FCB0-E2E8-F13F-5D1D6431E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30"/>
            <a:ext cx="12192000" cy="6842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C9A07B-9979-9F9E-ADB8-8A63715FDB7F}"/>
              </a:ext>
            </a:extLst>
          </p:cNvPr>
          <p:cNvSpPr>
            <a:spLocks noGrp="1"/>
          </p:cNvSpPr>
          <p:nvPr>
            <p:ph type="title"/>
          </p:nvPr>
        </p:nvSpPr>
        <p:spPr/>
        <p:txBody>
          <a:bodyPr/>
          <a:lstStyle/>
          <a:p>
            <a:r>
              <a:rPr lang="en-IN" dirty="0">
                <a:latin typeface="Algerian" panose="04020705040A02060702" pitchFamily="82" charset="0"/>
              </a:rPr>
              <a:t>RESULTS</a:t>
            </a:r>
          </a:p>
        </p:txBody>
      </p:sp>
      <p:pic>
        <p:nvPicPr>
          <p:cNvPr id="8" name="Content Placeholder 7">
            <a:extLst>
              <a:ext uri="{FF2B5EF4-FFF2-40B4-BE49-F238E27FC236}">
                <a16:creationId xmlns:a16="http://schemas.microsoft.com/office/drawing/2014/main" id="{0B56AD3E-164F-60C3-66F7-17311E4D6B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13708" y="1345915"/>
            <a:ext cx="10840092" cy="53939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EC8402C-B958-1DE7-1353-8D9AE557BF4D}"/>
              </a:ext>
            </a:extLst>
          </p:cNvPr>
          <p:cNvPicPr>
            <a:picLocks noChangeAspect="1"/>
          </p:cNvPicPr>
          <p:nvPr/>
        </p:nvPicPr>
        <p:blipFill>
          <a:blip r:embed="rId4"/>
          <a:stretch>
            <a:fillRect/>
          </a:stretch>
        </p:blipFill>
        <p:spPr>
          <a:xfrm>
            <a:off x="8969339" y="4961333"/>
            <a:ext cx="6850747" cy="3793334"/>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B332541-E7FF-EC53-EE81-A77235460AC5}"/>
                  </a:ext>
                </a:extLst>
              </p14:cNvPr>
              <p14:cNvContentPartPr/>
              <p14:nvPr/>
            </p14:nvContentPartPr>
            <p14:xfrm>
              <a:off x="821670" y="6581601"/>
              <a:ext cx="1176480" cy="15120"/>
            </p14:xfrm>
          </p:contentPart>
        </mc:Choice>
        <mc:Fallback>
          <p:pic>
            <p:nvPicPr>
              <p:cNvPr id="11" name="Ink 10">
                <a:extLst>
                  <a:ext uri="{FF2B5EF4-FFF2-40B4-BE49-F238E27FC236}">
                    <a16:creationId xmlns:a16="http://schemas.microsoft.com/office/drawing/2014/main" id="{2B332541-E7FF-EC53-EE81-A77235460AC5}"/>
                  </a:ext>
                </a:extLst>
              </p:cNvPr>
              <p:cNvPicPr/>
              <p:nvPr/>
            </p:nvPicPr>
            <p:blipFill>
              <a:blip r:embed="rId6"/>
              <a:stretch>
                <a:fillRect/>
              </a:stretch>
            </p:blipFill>
            <p:spPr>
              <a:xfrm>
                <a:off x="768030" y="6473961"/>
                <a:ext cx="12841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B2E8BA9-236A-0229-1374-C3C979F5F9A8}"/>
                  </a:ext>
                </a:extLst>
              </p14:cNvPr>
              <p14:cNvContentPartPr/>
              <p14:nvPr/>
            </p14:nvContentPartPr>
            <p14:xfrm>
              <a:off x="2855670" y="2003121"/>
              <a:ext cx="3862440" cy="103680"/>
            </p14:xfrm>
          </p:contentPart>
        </mc:Choice>
        <mc:Fallback>
          <p:pic>
            <p:nvPicPr>
              <p:cNvPr id="12" name="Ink 11">
                <a:extLst>
                  <a:ext uri="{FF2B5EF4-FFF2-40B4-BE49-F238E27FC236}">
                    <a16:creationId xmlns:a16="http://schemas.microsoft.com/office/drawing/2014/main" id="{5B2E8BA9-236A-0229-1374-C3C979F5F9A8}"/>
                  </a:ext>
                </a:extLst>
              </p:cNvPr>
              <p:cNvPicPr/>
              <p:nvPr/>
            </p:nvPicPr>
            <p:blipFill>
              <a:blip r:embed="rId8"/>
              <a:stretch>
                <a:fillRect/>
              </a:stretch>
            </p:blipFill>
            <p:spPr>
              <a:xfrm>
                <a:off x="2802030" y="1895121"/>
                <a:ext cx="3970080" cy="319320"/>
              </a:xfrm>
              <a:prstGeom prst="rect">
                <a:avLst/>
              </a:prstGeom>
            </p:spPr>
          </p:pic>
        </mc:Fallback>
      </mc:AlternateContent>
    </p:spTree>
    <p:extLst>
      <p:ext uri="{BB962C8B-B14F-4D97-AF65-F5344CB8AC3E}">
        <p14:creationId xmlns:p14="http://schemas.microsoft.com/office/powerpoint/2010/main" val="282044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lver dollar eucalyptus gray background">
            <a:extLst>
              <a:ext uri="{FF2B5EF4-FFF2-40B4-BE49-F238E27FC236}">
                <a16:creationId xmlns:a16="http://schemas.microsoft.com/office/drawing/2014/main" id="{7092AC20-6E13-9E21-00C7-B4F3EC5E4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30"/>
            <a:ext cx="12192000" cy="6842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7D61F4-9F30-8413-8FE9-83B054C6A5F9}"/>
              </a:ext>
            </a:extLst>
          </p:cNvPr>
          <p:cNvSpPr>
            <a:spLocks noGrp="1"/>
          </p:cNvSpPr>
          <p:nvPr>
            <p:ph type="title"/>
          </p:nvPr>
        </p:nvSpPr>
        <p:spPr/>
        <p:txBody>
          <a:bodyPr/>
          <a:lstStyle/>
          <a:p>
            <a:r>
              <a:rPr lang="en-IN" dirty="0">
                <a:latin typeface="Algerian" panose="04020705040A02060702" pitchFamily="82" charset="0"/>
              </a:rPr>
              <a:t>RESULTS</a:t>
            </a:r>
            <a:endParaRPr lang="en-IN" dirty="0"/>
          </a:p>
        </p:txBody>
      </p:sp>
      <p:pic>
        <p:nvPicPr>
          <p:cNvPr id="7" name="Content Placeholder 6">
            <a:extLst>
              <a:ext uri="{FF2B5EF4-FFF2-40B4-BE49-F238E27FC236}">
                <a16:creationId xmlns:a16="http://schemas.microsoft.com/office/drawing/2014/main" id="{F694FD3B-8898-9459-D6F5-1EB3927B0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579" y="1284270"/>
            <a:ext cx="10931703" cy="5573730"/>
          </a:xfrm>
        </p:spPr>
      </p:pic>
      <p:pic>
        <p:nvPicPr>
          <p:cNvPr id="9" name="Picture 8">
            <a:extLst>
              <a:ext uri="{FF2B5EF4-FFF2-40B4-BE49-F238E27FC236}">
                <a16:creationId xmlns:a16="http://schemas.microsoft.com/office/drawing/2014/main" id="{0C54FB37-A506-5032-D8D7-0140FD2A01C4}"/>
              </a:ext>
            </a:extLst>
          </p:cNvPr>
          <p:cNvPicPr>
            <a:picLocks noChangeAspect="1"/>
          </p:cNvPicPr>
          <p:nvPr/>
        </p:nvPicPr>
        <p:blipFill>
          <a:blip r:embed="rId4"/>
          <a:stretch>
            <a:fillRect/>
          </a:stretch>
        </p:blipFill>
        <p:spPr>
          <a:xfrm>
            <a:off x="8251152" y="4417889"/>
            <a:ext cx="2552831" cy="206393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1EBC5769-D9A3-922D-4C0B-4A4C518FD630}"/>
                  </a:ext>
                </a:extLst>
              </p14:cNvPr>
              <p14:cNvContentPartPr/>
              <p14:nvPr/>
            </p14:nvContentPartPr>
            <p14:xfrm>
              <a:off x="564609" y="6646870"/>
              <a:ext cx="924120" cy="41760"/>
            </p14:xfrm>
          </p:contentPart>
        </mc:Choice>
        <mc:Fallback>
          <p:pic>
            <p:nvPicPr>
              <p:cNvPr id="10" name="Ink 9">
                <a:extLst>
                  <a:ext uri="{FF2B5EF4-FFF2-40B4-BE49-F238E27FC236}">
                    <a16:creationId xmlns:a16="http://schemas.microsoft.com/office/drawing/2014/main" id="{1EBC5769-D9A3-922D-4C0B-4A4C518FD630}"/>
                  </a:ext>
                </a:extLst>
              </p:cNvPr>
              <p:cNvPicPr/>
              <p:nvPr/>
            </p:nvPicPr>
            <p:blipFill>
              <a:blip r:embed="rId6"/>
              <a:stretch>
                <a:fillRect/>
              </a:stretch>
            </p:blipFill>
            <p:spPr>
              <a:xfrm>
                <a:off x="510969" y="6538870"/>
                <a:ext cx="10317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0FE07D3D-4405-E76B-889D-6033E9277C1C}"/>
                  </a:ext>
                </a:extLst>
              </p14:cNvPr>
              <p14:cNvContentPartPr/>
              <p14:nvPr/>
            </p14:nvContentPartPr>
            <p14:xfrm>
              <a:off x="525009" y="6708653"/>
              <a:ext cx="944640" cy="31320"/>
            </p14:xfrm>
          </p:contentPart>
        </mc:Choice>
        <mc:Fallback>
          <p:pic>
            <p:nvPicPr>
              <p:cNvPr id="11" name="Ink 10">
                <a:extLst>
                  <a:ext uri="{FF2B5EF4-FFF2-40B4-BE49-F238E27FC236}">
                    <a16:creationId xmlns:a16="http://schemas.microsoft.com/office/drawing/2014/main" id="{0FE07D3D-4405-E76B-889D-6033E9277C1C}"/>
                  </a:ext>
                </a:extLst>
              </p:cNvPr>
              <p:cNvPicPr/>
              <p:nvPr/>
            </p:nvPicPr>
            <p:blipFill>
              <a:blip r:embed="rId8"/>
              <a:stretch>
                <a:fillRect/>
              </a:stretch>
            </p:blipFill>
            <p:spPr>
              <a:xfrm>
                <a:off x="471009" y="6600653"/>
                <a:ext cx="10522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052BA083-AF73-9DBA-F3EB-2CA1F220C689}"/>
                  </a:ext>
                </a:extLst>
              </p14:cNvPr>
              <p14:cNvContentPartPr/>
              <p14:nvPr/>
            </p14:nvContentPartPr>
            <p14:xfrm>
              <a:off x="2444889" y="2013201"/>
              <a:ext cx="3344760" cy="115200"/>
            </p14:xfrm>
          </p:contentPart>
        </mc:Choice>
        <mc:Fallback>
          <p:pic>
            <p:nvPicPr>
              <p:cNvPr id="12" name="Ink 11">
                <a:extLst>
                  <a:ext uri="{FF2B5EF4-FFF2-40B4-BE49-F238E27FC236}">
                    <a16:creationId xmlns:a16="http://schemas.microsoft.com/office/drawing/2014/main" id="{052BA083-AF73-9DBA-F3EB-2CA1F220C689}"/>
                  </a:ext>
                </a:extLst>
              </p:cNvPr>
              <p:cNvPicPr/>
              <p:nvPr/>
            </p:nvPicPr>
            <p:blipFill>
              <a:blip r:embed="rId10"/>
              <a:stretch>
                <a:fillRect/>
              </a:stretch>
            </p:blipFill>
            <p:spPr>
              <a:xfrm>
                <a:off x="2391249" y="1905201"/>
                <a:ext cx="3452400" cy="330840"/>
              </a:xfrm>
              <a:prstGeom prst="rect">
                <a:avLst/>
              </a:prstGeom>
            </p:spPr>
          </p:pic>
        </mc:Fallback>
      </mc:AlternateContent>
    </p:spTree>
    <p:extLst>
      <p:ext uri="{BB962C8B-B14F-4D97-AF65-F5344CB8AC3E}">
        <p14:creationId xmlns:p14="http://schemas.microsoft.com/office/powerpoint/2010/main" val="2630802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lver dollar eucalyptus gray background">
            <a:extLst>
              <a:ext uri="{FF2B5EF4-FFF2-40B4-BE49-F238E27FC236}">
                <a16:creationId xmlns:a16="http://schemas.microsoft.com/office/drawing/2014/main" id="{5FB643FA-764F-26D1-D5B6-1EDBE6ADF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30"/>
            <a:ext cx="12192000" cy="6842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245730-0831-DDFF-3857-8ECE63ACFB45}"/>
              </a:ext>
            </a:extLst>
          </p:cNvPr>
          <p:cNvSpPr>
            <a:spLocks noGrp="1"/>
          </p:cNvSpPr>
          <p:nvPr>
            <p:ph type="title"/>
          </p:nvPr>
        </p:nvSpPr>
        <p:spPr/>
        <p:txBody>
          <a:bodyPr/>
          <a:lstStyle/>
          <a:p>
            <a:r>
              <a:rPr lang="en-IN" dirty="0">
                <a:latin typeface="Algerian" panose="04020705040A02060702" pitchFamily="82" charset="0"/>
              </a:rPr>
              <a:t>RESULTS</a:t>
            </a:r>
            <a:endParaRPr lang="en-IN" dirty="0"/>
          </a:p>
        </p:txBody>
      </p:sp>
      <p:pic>
        <p:nvPicPr>
          <p:cNvPr id="7" name="Content Placeholder 6">
            <a:extLst>
              <a:ext uri="{FF2B5EF4-FFF2-40B4-BE49-F238E27FC236}">
                <a16:creationId xmlns:a16="http://schemas.microsoft.com/office/drawing/2014/main" id="{350844E1-C5F8-40B1-3A83-EA8BF16946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338" y="1510302"/>
            <a:ext cx="11147460" cy="5147352"/>
          </a:xfrm>
        </p:spPr>
      </p:pic>
      <p:pic>
        <p:nvPicPr>
          <p:cNvPr id="9" name="Picture 8">
            <a:extLst>
              <a:ext uri="{FF2B5EF4-FFF2-40B4-BE49-F238E27FC236}">
                <a16:creationId xmlns:a16="http://schemas.microsoft.com/office/drawing/2014/main" id="{D6A8A15B-AF61-BF82-1B27-25D796B2AB91}"/>
              </a:ext>
            </a:extLst>
          </p:cNvPr>
          <p:cNvPicPr>
            <a:picLocks noChangeAspect="1"/>
          </p:cNvPicPr>
          <p:nvPr/>
        </p:nvPicPr>
        <p:blipFill>
          <a:blip r:embed="rId4"/>
          <a:stretch>
            <a:fillRect/>
          </a:stretch>
        </p:blipFill>
        <p:spPr>
          <a:xfrm>
            <a:off x="9505855" y="3478183"/>
            <a:ext cx="1847945" cy="2730640"/>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4EB15138-9EB1-AAC8-C6C4-A4EDC808D4C2}"/>
                  </a:ext>
                </a:extLst>
              </p14:cNvPr>
              <p14:cNvContentPartPr/>
              <p14:nvPr/>
            </p14:nvContentPartPr>
            <p14:xfrm>
              <a:off x="472809" y="6503230"/>
              <a:ext cx="667080" cy="10440"/>
            </p14:xfrm>
          </p:contentPart>
        </mc:Choice>
        <mc:Fallback>
          <p:pic>
            <p:nvPicPr>
              <p:cNvPr id="10" name="Ink 9">
                <a:extLst>
                  <a:ext uri="{FF2B5EF4-FFF2-40B4-BE49-F238E27FC236}">
                    <a16:creationId xmlns:a16="http://schemas.microsoft.com/office/drawing/2014/main" id="{4EB15138-9EB1-AAC8-C6C4-A4EDC808D4C2}"/>
                  </a:ext>
                </a:extLst>
              </p:cNvPr>
              <p:cNvPicPr/>
              <p:nvPr/>
            </p:nvPicPr>
            <p:blipFill>
              <a:blip r:embed="rId6"/>
              <a:stretch>
                <a:fillRect/>
              </a:stretch>
            </p:blipFill>
            <p:spPr>
              <a:xfrm>
                <a:off x="418809" y="6395230"/>
                <a:ext cx="7747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1980FAF2-EA3A-E202-7E2E-75053F5B85C9}"/>
                  </a:ext>
                </a:extLst>
              </p14:cNvPr>
              <p14:cNvContentPartPr/>
              <p14:nvPr/>
            </p14:nvContentPartPr>
            <p14:xfrm>
              <a:off x="2691849" y="2136070"/>
              <a:ext cx="4211280" cy="52920"/>
            </p14:xfrm>
          </p:contentPart>
        </mc:Choice>
        <mc:Fallback>
          <p:pic>
            <p:nvPicPr>
              <p:cNvPr id="11" name="Ink 10">
                <a:extLst>
                  <a:ext uri="{FF2B5EF4-FFF2-40B4-BE49-F238E27FC236}">
                    <a16:creationId xmlns:a16="http://schemas.microsoft.com/office/drawing/2014/main" id="{1980FAF2-EA3A-E202-7E2E-75053F5B85C9}"/>
                  </a:ext>
                </a:extLst>
              </p:cNvPr>
              <p:cNvPicPr/>
              <p:nvPr/>
            </p:nvPicPr>
            <p:blipFill>
              <a:blip r:embed="rId8"/>
              <a:stretch>
                <a:fillRect/>
              </a:stretch>
            </p:blipFill>
            <p:spPr>
              <a:xfrm>
                <a:off x="2638209" y="2028430"/>
                <a:ext cx="4318920" cy="268560"/>
              </a:xfrm>
              <a:prstGeom prst="rect">
                <a:avLst/>
              </a:prstGeom>
            </p:spPr>
          </p:pic>
        </mc:Fallback>
      </mc:AlternateContent>
    </p:spTree>
    <p:extLst>
      <p:ext uri="{BB962C8B-B14F-4D97-AF65-F5344CB8AC3E}">
        <p14:creationId xmlns:p14="http://schemas.microsoft.com/office/powerpoint/2010/main" val="211340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ilver dollar eucalyptus gray background">
            <a:extLst>
              <a:ext uri="{FF2B5EF4-FFF2-40B4-BE49-F238E27FC236}">
                <a16:creationId xmlns:a16="http://schemas.microsoft.com/office/drawing/2014/main" id="{5FB643FA-764F-26D1-D5B6-1EDBE6ADF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30"/>
            <a:ext cx="12192000" cy="6842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245730-0831-DDFF-3857-8ECE63ACFB45}"/>
              </a:ext>
            </a:extLst>
          </p:cNvPr>
          <p:cNvSpPr>
            <a:spLocks noGrp="1"/>
          </p:cNvSpPr>
          <p:nvPr>
            <p:ph type="title"/>
          </p:nvPr>
        </p:nvSpPr>
        <p:spPr/>
        <p:txBody>
          <a:bodyPr/>
          <a:lstStyle/>
          <a:p>
            <a:r>
              <a:rPr lang="en-IN" dirty="0">
                <a:latin typeface="Algerian" panose="04020705040A02060702" pitchFamily="82" charset="0"/>
              </a:rPr>
              <a:t>RESULTS</a:t>
            </a:r>
            <a:endParaRPr lang="en-IN" dirty="0"/>
          </a:p>
        </p:txBody>
      </p:sp>
      <p:pic>
        <p:nvPicPr>
          <p:cNvPr id="8" name="Content Placeholder 7">
            <a:extLst>
              <a:ext uri="{FF2B5EF4-FFF2-40B4-BE49-F238E27FC236}">
                <a16:creationId xmlns:a16="http://schemas.microsoft.com/office/drawing/2014/main" id="{2C95029F-BB79-0687-DC8D-DC6C4BD7AA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855" y="1335640"/>
            <a:ext cx="11558426" cy="5506530"/>
          </a:xfrm>
        </p:spPr>
      </p:pic>
      <p:pic>
        <p:nvPicPr>
          <p:cNvPr id="10" name="Picture 9">
            <a:extLst>
              <a:ext uri="{FF2B5EF4-FFF2-40B4-BE49-F238E27FC236}">
                <a16:creationId xmlns:a16="http://schemas.microsoft.com/office/drawing/2014/main" id="{77940E39-5434-2D33-17E2-72DA16BE9284}"/>
              </a:ext>
            </a:extLst>
          </p:cNvPr>
          <p:cNvPicPr>
            <a:picLocks noChangeAspect="1"/>
          </p:cNvPicPr>
          <p:nvPr/>
        </p:nvPicPr>
        <p:blipFill>
          <a:blip r:embed="rId4"/>
          <a:stretch>
            <a:fillRect/>
          </a:stretch>
        </p:blipFill>
        <p:spPr>
          <a:xfrm>
            <a:off x="8794825" y="4232954"/>
            <a:ext cx="2897165" cy="2259922"/>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19744094-1E9E-5732-968F-49B4D1543EA7}"/>
                  </a:ext>
                </a:extLst>
              </p14:cNvPr>
              <p14:cNvContentPartPr/>
              <p14:nvPr/>
            </p14:nvContentPartPr>
            <p14:xfrm>
              <a:off x="287409" y="6543550"/>
              <a:ext cx="1078920" cy="198000"/>
            </p14:xfrm>
          </p:contentPart>
        </mc:Choice>
        <mc:Fallback>
          <p:pic>
            <p:nvPicPr>
              <p:cNvPr id="11" name="Ink 10">
                <a:extLst>
                  <a:ext uri="{FF2B5EF4-FFF2-40B4-BE49-F238E27FC236}">
                    <a16:creationId xmlns:a16="http://schemas.microsoft.com/office/drawing/2014/main" id="{19744094-1E9E-5732-968F-49B4D1543EA7}"/>
                  </a:ext>
                </a:extLst>
              </p:cNvPr>
              <p:cNvPicPr/>
              <p:nvPr/>
            </p:nvPicPr>
            <p:blipFill>
              <a:blip r:embed="rId6"/>
              <a:stretch>
                <a:fillRect/>
              </a:stretch>
            </p:blipFill>
            <p:spPr>
              <a:xfrm>
                <a:off x="233769" y="6435910"/>
                <a:ext cx="11865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D16BAA0E-D201-454C-D2AB-B377E2BE99AB}"/>
                  </a:ext>
                </a:extLst>
              </p14:cNvPr>
              <p14:cNvContentPartPr/>
              <p14:nvPr/>
            </p14:nvContentPartPr>
            <p14:xfrm>
              <a:off x="328809" y="6667281"/>
              <a:ext cx="1057320" cy="41760"/>
            </p14:xfrm>
          </p:contentPart>
        </mc:Choice>
        <mc:Fallback>
          <p:pic>
            <p:nvPicPr>
              <p:cNvPr id="12" name="Ink 11">
                <a:extLst>
                  <a:ext uri="{FF2B5EF4-FFF2-40B4-BE49-F238E27FC236}">
                    <a16:creationId xmlns:a16="http://schemas.microsoft.com/office/drawing/2014/main" id="{D16BAA0E-D201-454C-D2AB-B377E2BE99AB}"/>
                  </a:ext>
                </a:extLst>
              </p:cNvPr>
              <p:cNvPicPr/>
              <p:nvPr/>
            </p:nvPicPr>
            <p:blipFill>
              <a:blip r:embed="rId8"/>
              <a:stretch>
                <a:fillRect/>
              </a:stretch>
            </p:blipFill>
            <p:spPr>
              <a:xfrm>
                <a:off x="274809" y="6559281"/>
                <a:ext cx="11649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BC45596E-2435-060F-468E-DF88602E9D6F}"/>
                  </a:ext>
                </a:extLst>
              </p14:cNvPr>
              <p14:cNvContentPartPr/>
              <p14:nvPr/>
            </p14:nvContentPartPr>
            <p14:xfrm>
              <a:off x="2619849" y="2012481"/>
              <a:ext cx="3986640" cy="94320"/>
            </p14:xfrm>
          </p:contentPart>
        </mc:Choice>
        <mc:Fallback>
          <p:pic>
            <p:nvPicPr>
              <p:cNvPr id="13" name="Ink 12">
                <a:extLst>
                  <a:ext uri="{FF2B5EF4-FFF2-40B4-BE49-F238E27FC236}">
                    <a16:creationId xmlns:a16="http://schemas.microsoft.com/office/drawing/2014/main" id="{BC45596E-2435-060F-468E-DF88602E9D6F}"/>
                  </a:ext>
                </a:extLst>
              </p:cNvPr>
              <p:cNvPicPr/>
              <p:nvPr/>
            </p:nvPicPr>
            <p:blipFill>
              <a:blip r:embed="rId10"/>
              <a:stretch>
                <a:fillRect/>
              </a:stretch>
            </p:blipFill>
            <p:spPr>
              <a:xfrm>
                <a:off x="2565849" y="1904841"/>
                <a:ext cx="4094280" cy="309960"/>
              </a:xfrm>
              <a:prstGeom prst="rect">
                <a:avLst/>
              </a:prstGeom>
            </p:spPr>
          </p:pic>
        </mc:Fallback>
      </mc:AlternateContent>
    </p:spTree>
    <p:extLst>
      <p:ext uri="{BB962C8B-B14F-4D97-AF65-F5344CB8AC3E}">
        <p14:creationId xmlns:p14="http://schemas.microsoft.com/office/powerpoint/2010/main" val="353471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extBox 2">
            <a:extLst>
              <a:ext uri="{FF2B5EF4-FFF2-40B4-BE49-F238E27FC236}">
                <a16:creationId xmlns:a16="http://schemas.microsoft.com/office/drawing/2014/main" id="{A75A9888-E06D-791A-0130-45C5C33BE7C9}"/>
              </a:ext>
            </a:extLst>
          </p:cNvPr>
          <p:cNvSpPr txBox="1"/>
          <p:nvPr/>
        </p:nvSpPr>
        <p:spPr>
          <a:xfrm>
            <a:off x="3502731" y="1542402"/>
            <a:ext cx="5186842" cy="23879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kern="1200" dirty="0">
                <a:solidFill>
                  <a:schemeClr val="tx2"/>
                </a:solidFill>
                <a:latin typeface="Brush Script MT" panose="03060802040406070304" pitchFamily="66" charset="0"/>
                <a:ea typeface="+mj-ea"/>
                <a:cs typeface="+mj-cs"/>
              </a:rPr>
              <a:t>Thank You</a:t>
            </a:r>
            <a:endParaRPr lang="en-US" sz="6600" b="0" i="0" kern="1200" dirty="0">
              <a:solidFill>
                <a:schemeClr val="tx2"/>
              </a:solidFill>
              <a:effectLst/>
              <a:latin typeface="Brush Script MT" panose="03060802040406070304" pitchFamily="66" charset="0"/>
              <a:ea typeface="+mj-ea"/>
              <a:cs typeface="+mj-cs"/>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762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9B598A5-C4F4-36B3-A134-52C83C825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F923D2-1D10-1B2D-97A3-57F1F206107F}"/>
              </a:ext>
            </a:extLst>
          </p:cNvPr>
          <p:cNvSpPr>
            <a:spLocks noGrp="1"/>
          </p:cNvSpPr>
          <p:nvPr>
            <p:ph type="title"/>
          </p:nvPr>
        </p:nvSpPr>
        <p:spPr/>
        <p:txBody>
          <a:bodyPr/>
          <a:lstStyle/>
          <a:p>
            <a:pPr algn="ctr"/>
            <a:r>
              <a:rPr lang="en-IN" b="1"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99E89BE-5B97-F9E9-BCBB-4A53FF997DD4}"/>
              </a:ext>
            </a:extLst>
          </p:cNvPr>
          <p:cNvSpPr>
            <a:spLocks noGrp="1"/>
          </p:cNvSpPr>
          <p:nvPr>
            <p:ph idx="1"/>
          </p:nvPr>
        </p:nvSpPr>
        <p:spPr/>
        <p:txBody>
          <a:bodyPr/>
          <a:lstStyle/>
          <a:p>
            <a:r>
              <a:rPr lang="en-US" dirty="0">
                <a:latin typeface="+mj-lt"/>
              </a:rPr>
              <a:t>Human facial expressions can be easily classified into 7 basic emotions: happy, sad, surprise, fear, anger, disgust, and neutral. </a:t>
            </a:r>
          </a:p>
          <a:p>
            <a:r>
              <a:rPr lang="en-US" dirty="0">
                <a:latin typeface="+mj-lt"/>
              </a:rPr>
              <a:t>Our facial emotions are expressed through activation of specific sets of facial muscles. These sometimes subtle, yet complex, signals in an expression often contain an abundant amount of information about our state of mind. </a:t>
            </a:r>
          </a:p>
          <a:p>
            <a:r>
              <a:rPr lang="en-US" dirty="0">
                <a:latin typeface="+mj-lt"/>
              </a:rPr>
              <a:t>Humans are well-trained in reading the emotions of others, in fact, at just 14 months old, babies can already tell the difference between happy and sad. </a:t>
            </a:r>
            <a:r>
              <a:rPr lang="en-US" b="1" dirty="0">
                <a:latin typeface="+mj-lt"/>
              </a:rPr>
              <a:t>But can computers do a better job than us in accessing emotional states? </a:t>
            </a:r>
            <a:endParaRPr lang="en-IN" b="1" dirty="0">
              <a:latin typeface="+mj-lt"/>
            </a:endParaRPr>
          </a:p>
          <a:p>
            <a:endParaRPr lang="en-IN" dirty="0"/>
          </a:p>
        </p:txBody>
      </p:sp>
    </p:spTree>
    <p:extLst>
      <p:ext uri="{BB962C8B-B14F-4D97-AF65-F5344CB8AC3E}">
        <p14:creationId xmlns:p14="http://schemas.microsoft.com/office/powerpoint/2010/main" val="230133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34A268A-3DAF-7058-B117-54596D4909DB}"/>
              </a:ext>
            </a:extLst>
          </p:cNvPr>
          <p:cNvSpPr txBox="1"/>
          <p:nvPr/>
        </p:nvSpPr>
        <p:spPr>
          <a:xfrm>
            <a:off x="1167493" y="1232807"/>
            <a:ext cx="9066520" cy="4518989"/>
          </a:xfrm>
          <a:prstGeom prst="rect">
            <a:avLst/>
          </a:prstGeom>
        </p:spPr>
        <p:txBody>
          <a:bodyPr vert="horz" lIns="91440" tIns="45720" rIns="91440" bIns="45720" rtlCol="0" anchor="ctr">
            <a:normAutofit fontScale="92500" lnSpcReduction="20000"/>
          </a:bodyPr>
          <a:lstStyle/>
          <a:p>
            <a:pPr>
              <a:lnSpc>
                <a:spcPct val="90000"/>
              </a:lnSpc>
              <a:spcAft>
                <a:spcPts val="600"/>
              </a:spcAft>
            </a:pPr>
            <a:r>
              <a:rPr lang="en-US" sz="3600" b="0" i="0" dirty="0">
                <a:solidFill>
                  <a:schemeClr val="tx1">
                    <a:lumMod val="85000"/>
                    <a:lumOff val="15000"/>
                  </a:schemeClr>
                </a:solidFill>
                <a:effectLst/>
                <a:latin typeface="Algerian" panose="04020705040A02060702" pitchFamily="82" charset="0"/>
              </a:rPr>
              <a:t>Objective:</a:t>
            </a:r>
          </a:p>
          <a:p>
            <a:pPr>
              <a:lnSpc>
                <a:spcPct val="90000"/>
              </a:lnSpc>
              <a:spcAft>
                <a:spcPts val="600"/>
              </a:spcAft>
            </a:pPr>
            <a:endParaRPr lang="en-US" sz="1600" dirty="0">
              <a:solidFill>
                <a:schemeClr val="tx1">
                  <a:lumMod val="85000"/>
                  <a:lumOff val="15000"/>
                </a:schemeClr>
              </a:solidFill>
            </a:endParaRPr>
          </a:p>
          <a:p>
            <a:pPr indent="-228600">
              <a:lnSpc>
                <a:spcPct val="90000"/>
              </a:lnSpc>
              <a:spcAft>
                <a:spcPts val="600"/>
              </a:spcAft>
              <a:buFont typeface="Arial" panose="020B0604020202020204" pitchFamily="34" charset="0"/>
              <a:buChar char="•"/>
            </a:pPr>
            <a:endParaRPr lang="en-US" sz="1600" b="0" i="0" dirty="0">
              <a:solidFill>
                <a:schemeClr val="tx1">
                  <a:lumMod val="85000"/>
                  <a:lumOff val="15000"/>
                </a:schemeClr>
              </a:solidFill>
              <a:effectLst/>
            </a:endParaRPr>
          </a:p>
          <a:p>
            <a:pPr algn="l">
              <a:buFont typeface="Arial" panose="020B0604020202020204" pitchFamily="34" charset="0"/>
              <a:buChar char="•"/>
            </a:pPr>
            <a:r>
              <a:rPr lang="en-US" sz="2000" b="0" i="0" dirty="0">
                <a:solidFill>
                  <a:srgbClr val="374151"/>
                </a:solidFill>
                <a:effectLst/>
                <a:latin typeface="Arial" panose="020B0604020202020204" pitchFamily="34" charset="0"/>
                <a:cs typeface="Arial" panose="020B0604020202020204" pitchFamily="34" charset="0"/>
              </a:rPr>
              <a:t>Emojis are small digital images used to express an idea or emotion in electronic communication and have become very popular in recent years.</a:t>
            </a:r>
          </a:p>
          <a:p>
            <a:pPr algn="l"/>
            <a:endParaRPr lang="en-US" sz="2000"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74151"/>
                </a:solidFill>
                <a:effectLst/>
                <a:latin typeface="Arial" panose="020B0604020202020204" pitchFamily="34" charset="0"/>
                <a:cs typeface="Arial" panose="020B0604020202020204" pitchFamily="34" charset="0"/>
              </a:rPr>
              <a:t>The introduction of smartphones in 2001 played a key role in the adoption of emojis.</a:t>
            </a:r>
          </a:p>
          <a:p>
            <a:pPr algn="l"/>
            <a:endParaRPr lang="en-US" sz="2000"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74151"/>
                </a:solidFill>
                <a:effectLst/>
                <a:latin typeface="Arial" panose="020B0604020202020204" pitchFamily="34" charset="0"/>
                <a:cs typeface="Arial" panose="020B0604020202020204" pitchFamily="34" charset="0"/>
              </a:rPr>
              <a:t>Emojis have become an integral part of digital communication and serve as nonverbal cues for expressing emotions or feelings.</a:t>
            </a:r>
          </a:p>
          <a:p>
            <a:pPr algn="l"/>
            <a:endParaRPr lang="en-US" sz="2000"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74151"/>
                </a:solidFill>
                <a:effectLst/>
                <a:latin typeface="Arial" panose="020B0604020202020204" pitchFamily="34" charset="0"/>
                <a:cs typeface="Arial" panose="020B0604020202020204" pitchFamily="34" charset="0"/>
              </a:rPr>
              <a:t>Emojis are used in a variety of contexts, including emotion recognition, online communication, brand marketing, and product reviews.</a:t>
            </a:r>
          </a:p>
          <a:p>
            <a:pPr algn="l"/>
            <a:endParaRPr lang="en-US" sz="2000"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74151"/>
                </a:solidFill>
                <a:effectLst/>
                <a:latin typeface="Arial" panose="020B0604020202020204" pitchFamily="34" charset="0"/>
                <a:cs typeface="Arial" panose="020B0604020202020204" pitchFamily="34" charset="0"/>
              </a:rPr>
              <a:t>Advances in computer vision and deep learning have made it possible to detect human emotions from photos and classify them to map corresponding emojis or avatars.</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65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ow Being Angry Can (Sometimes) Be Good for You">
            <a:extLst>
              <a:ext uri="{FF2B5EF4-FFF2-40B4-BE49-F238E27FC236}">
                <a16:creationId xmlns:a16="http://schemas.microsoft.com/office/drawing/2014/main" id="{3464DFE9-30A9-B270-6857-AF01C4C56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8" y="1513574"/>
            <a:ext cx="2916457" cy="21587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1AE969-3289-4C1A-3996-9582A8E60476}"/>
              </a:ext>
            </a:extLst>
          </p:cNvPr>
          <p:cNvSpPr>
            <a:spLocks noGrp="1"/>
          </p:cNvSpPr>
          <p:nvPr>
            <p:ph type="title"/>
          </p:nvPr>
        </p:nvSpPr>
        <p:spPr>
          <a:xfrm>
            <a:off x="838200" y="365125"/>
            <a:ext cx="10019097" cy="1020913"/>
          </a:xfrm>
        </p:spPr>
        <p:txBody>
          <a:bodyPr/>
          <a:lstStyle/>
          <a:p>
            <a:r>
              <a:rPr lang="en-US" dirty="0"/>
              <a:t>			</a:t>
            </a:r>
            <a:r>
              <a:rPr lang="en-US" dirty="0">
                <a:latin typeface="Algerian" panose="04020705040A02060702" pitchFamily="82" charset="0"/>
              </a:rPr>
              <a:t>FACIAL EMOTIONS </a:t>
            </a:r>
            <a:endParaRPr lang="en-IN" dirty="0">
              <a:latin typeface="Algerian" panose="04020705040A02060702" pitchFamily="82" charset="0"/>
            </a:endParaRPr>
          </a:p>
        </p:txBody>
      </p:sp>
      <p:sp>
        <p:nvSpPr>
          <p:cNvPr id="3" name="TextBox 2">
            <a:extLst>
              <a:ext uri="{FF2B5EF4-FFF2-40B4-BE49-F238E27FC236}">
                <a16:creationId xmlns:a16="http://schemas.microsoft.com/office/drawing/2014/main" id="{A21B9420-E2F3-7DA6-99AE-5BB94271AC54}"/>
              </a:ext>
            </a:extLst>
          </p:cNvPr>
          <p:cNvSpPr txBox="1"/>
          <p:nvPr/>
        </p:nvSpPr>
        <p:spPr>
          <a:xfrm>
            <a:off x="1180299" y="3821576"/>
            <a:ext cx="1885749" cy="375385"/>
          </a:xfrm>
          <a:prstGeom prst="rect">
            <a:avLst/>
          </a:prstGeom>
          <a:noFill/>
        </p:spPr>
        <p:txBody>
          <a:bodyPr wrap="square" rtlCol="0">
            <a:spAutoFit/>
          </a:bodyPr>
          <a:lstStyle/>
          <a:p>
            <a:r>
              <a:rPr lang="en-IN" dirty="0">
                <a:latin typeface="Arial Black" panose="020B0A04020102020204" pitchFamily="34" charset="0"/>
              </a:rPr>
              <a:t>ANGRY</a:t>
            </a:r>
          </a:p>
        </p:txBody>
      </p:sp>
      <p:pic>
        <p:nvPicPr>
          <p:cNvPr id="9220" name="Picture 4">
            <a:extLst>
              <a:ext uri="{FF2B5EF4-FFF2-40B4-BE49-F238E27FC236}">
                <a16:creationId xmlns:a16="http://schemas.microsoft.com/office/drawing/2014/main" id="{297E00E0-4D6A-9CCA-971D-130047E3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986" y="1484302"/>
            <a:ext cx="3288155" cy="22173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161966-ECFA-B3D5-3AC5-7BC7D372177B}"/>
              </a:ext>
            </a:extLst>
          </p:cNvPr>
          <p:cNvSpPr txBox="1"/>
          <p:nvPr/>
        </p:nvSpPr>
        <p:spPr>
          <a:xfrm>
            <a:off x="5220101" y="3735296"/>
            <a:ext cx="1751797" cy="461665"/>
          </a:xfrm>
          <a:prstGeom prst="rect">
            <a:avLst/>
          </a:prstGeom>
          <a:noFill/>
        </p:spPr>
        <p:txBody>
          <a:bodyPr wrap="square" rtlCol="0">
            <a:spAutoFit/>
          </a:bodyPr>
          <a:lstStyle/>
          <a:p>
            <a:r>
              <a:rPr lang="en-IN" sz="2400" dirty="0">
                <a:latin typeface="Arial Black" panose="020B0A04020102020204" pitchFamily="34" charset="0"/>
              </a:rPr>
              <a:t>SAD</a:t>
            </a:r>
          </a:p>
        </p:txBody>
      </p:sp>
      <p:pic>
        <p:nvPicPr>
          <p:cNvPr id="9222" name="Picture 6" descr="Surprised Face Photos, Download The BEST Free Surprised Face Stock Photos &amp;  HD Images">
            <a:extLst>
              <a:ext uri="{FF2B5EF4-FFF2-40B4-BE49-F238E27FC236}">
                <a16:creationId xmlns:a16="http://schemas.microsoft.com/office/drawing/2014/main" id="{6EE887E1-5209-B85F-3571-4F44B0FDE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912" y="1484248"/>
            <a:ext cx="3288155" cy="2188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A852F8-F0A8-A66E-029C-0C23BB0760D0}"/>
              </a:ext>
            </a:extLst>
          </p:cNvPr>
          <p:cNvSpPr txBox="1"/>
          <p:nvPr/>
        </p:nvSpPr>
        <p:spPr>
          <a:xfrm>
            <a:off x="9375005" y="3821575"/>
            <a:ext cx="1636696" cy="369332"/>
          </a:xfrm>
          <a:prstGeom prst="rect">
            <a:avLst/>
          </a:prstGeom>
          <a:noFill/>
        </p:spPr>
        <p:txBody>
          <a:bodyPr wrap="square" rtlCol="0">
            <a:spAutoFit/>
          </a:bodyPr>
          <a:lstStyle/>
          <a:p>
            <a:r>
              <a:rPr lang="en-IN" dirty="0">
                <a:latin typeface="Arial Black" panose="020B0A04020102020204" pitchFamily="34" charset="0"/>
              </a:rPr>
              <a:t>SURPRISE</a:t>
            </a:r>
          </a:p>
        </p:txBody>
      </p:sp>
      <p:pic>
        <p:nvPicPr>
          <p:cNvPr id="9224" name="Picture 8" descr="271,397 Scared Face Images, Stock Photos &amp; Vectors | Shutterstock">
            <a:extLst>
              <a:ext uri="{FF2B5EF4-FFF2-40B4-BE49-F238E27FC236}">
                <a16:creationId xmlns:a16="http://schemas.microsoft.com/office/drawing/2014/main" id="{9434A493-4B49-7953-9ED8-A7F6A4005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61" y="4415738"/>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450+ Smiling Face Pictures [HD] | Download Free Images on Unsplash">
            <a:extLst>
              <a:ext uri="{FF2B5EF4-FFF2-40B4-BE49-F238E27FC236}">
                <a16:creationId xmlns:a16="http://schemas.microsoft.com/office/drawing/2014/main" id="{6201DF21-782B-56AB-8C2F-4860DA5EE3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9986" y="4335129"/>
            <a:ext cx="3288155" cy="2077138"/>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Neutral face Images - Search Images on Everypixel">
            <a:extLst>
              <a:ext uri="{FF2B5EF4-FFF2-40B4-BE49-F238E27FC236}">
                <a16:creationId xmlns:a16="http://schemas.microsoft.com/office/drawing/2014/main" id="{475475C2-C1DE-FD88-ECF5-FE4126FB54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6799" y="4439549"/>
            <a:ext cx="2792349" cy="1809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15D1FA-14BF-4BA2-B9F3-ED6043A80355}"/>
              </a:ext>
            </a:extLst>
          </p:cNvPr>
          <p:cNvSpPr txBox="1"/>
          <p:nvPr/>
        </p:nvSpPr>
        <p:spPr>
          <a:xfrm>
            <a:off x="1477529" y="6307224"/>
            <a:ext cx="1654743" cy="369332"/>
          </a:xfrm>
          <a:prstGeom prst="rect">
            <a:avLst/>
          </a:prstGeom>
          <a:noFill/>
        </p:spPr>
        <p:txBody>
          <a:bodyPr wrap="square" rtlCol="0">
            <a:spAutoFit/>
          </a:bodyPr>
          <a:lstStyle/>
          <a:p>
            <a:r>
              <a:rPr lang="en-IN" dirty="0">
                <a:latin typeface="Arial Black" panose="020B0A04020102020204" pitchFamily="34" charset="0"/>
              </a:rPr>
              <a:t>FEAR</a:t>
            </a:r>
          </a:p>
        </p:txBody>
      </p:sp>
      <p:sp>
        <p:nvSpPr>
          <p:cNvPr id="7" name="TextBox 6">
            <a:extLst>
              <a:ext uri="{FF2B5EF4-FFF2-40B4-BE49-F238E27FC236}">
                <a16:creationId xmlns:a16="http://schemas.microsoft.com/office/drawing/2014/main" id="{80CED2F2-468D-B1B9-682D-251D263ACE5E}"/>
              </a:ext>
            </a:extLst>
          </p:cNvPr>
          <p:cNvSpPr txBox="1"/>
          <p:nvPr/>
        </p:nvSpPr>
        <p:spPr>
          <a:xfrm>
            <a:off x="5370897" y="6447391"/>
            <a:ext cx="1780673" cy="369332"/>
          </a:xfrm>
          <a:prstGeom prst="rect">
            <a:avLst/>
          </a:prstGeom>
          <a:noFill/>
        </p:spPr>
        <p:txBody>
          <a:bodyPr wrap="square" rtlCol="0">
            <a:spAutoFit/>
          </a:bodyPr>
          <a:lstStyle/>
          <a:p>
            <a:r>
              <a:rPr lang="en-IN" dirty="0">
                <a:latin typeface="Arial Black" panose="020B0A04020102020204" pitchFamily="34" charset="0"/>
              </a:rPr>
              <a:t>HAPPY</a:t>
            </a:r>
          </a:p>
        </p:txBody>
      </p:sp>
      <p:sp>
        <p:nvSpPr>
          <p:cNvPr id="8" name="TextBox 7">
            <a:extLst>
              <a:ext uri="{FF2B5EF4-FFF2-40B4-BE49-F238E27FC236}">
                <a16:creationId xmlns:a16="http://schemas.microsoft.com/office/drawing/2014/main" id="{E2CAF38B-844B-1575-6B3F-D979C2AA950A}"/>
              </a:ext>
            </a:extLst>
          </p:cNvPr>
          <p:cNvSpPr txBox="1"/>
          <p:nvPr/>
        </p:nvSpPr>
        <p:spPr>
          <a:xfrm>
            <a:off x="9390195" y="6307224"/>
            <a:ext cx="1780673" cy="369332"/>
          </a:xfrm>
          <a:prstGeom prst="rect">
            <a:avLst/>
          </a:prstGeom>
          <a:noFill/>
        </p:spPr>
        <p:txBody>
          <a:bodyPr wrap="square" rtlCol="0">
            <a:spAutoFit/>
          </a:bodyPr>
          <a:lstStyle/>
          <a:p>
            <a:r>
              <a:rPr lang="en-IN" dirty="0">
                <a:latin typeface="Arial Black" panose="020B0A04020102020204" pitchFamily="34" charset="0"/>
              </a:rPr>
              <a:t>NEUTRAL</a:t>
            </a:r>
          </a:p>
        </p:txBody>
      </p:sp>
    </p:spTree>
    <p:extLst>
      <p:ext uri="{BB962C8B-B14F-4D97-AF65-F5344CB8AC3E}">
        <p14:creationId xmlns:p14="http://schemas.microsoft.com/office/powerpoint/2010/main" val="36385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E170578-D744-D7B5-443E-C3203FEA3D3E}"/>
              </a:ext>
            </a:extLst>
          </p:cNvPr>
          <p:cNvSpPr txBox="1"/>
          <p:nvPr/>
        </p:nvSpPr>
        <p:spPr>
          <a:xfrm>
            <a:off x="873579" y="1657351"/>
            <a:ext cx="10654392" cy="4245428"/>
          </a:xfrm>
          <a:prstGeom prst="rect">
            <a:avLst/>
          </a:prstGeom>
        </p:spPr>
        <p:txBody>
          <a:bodyPr vert="horz" lIns="91440" tIns="45720" rIns="91440" bIns="45720" rtlCol="0" anchor="ctr">
            <a:normAutofit/>
          </a:bodyPr>
          <a:lstStyle/>
          <a:p>
            <a:pPr>
              <a:lnSpc>
                <a:spcPct val="90000"/>
              </a:lnSpc>
              <a:spcAft>
                <a:spcPts val="600"/>
              </a:spcAft>
            </a:pPr>
            <a:r>
              <a:rPr lang="en-US" sz="4000" b="0" i="0" dirty="0">
                <a:solidFill>
                  <a:schemeClr val="tx1">
                    <a:lumMod val="85000"/>
                    <a:lumOff val="15000"/>
                  </a:schemeClr>
                </a:solidFill>
                <a:effectLst/>
                <a:latin typeface="Algerian" panose="04020705040A02060702" pitchFamily="82" charset="0"/>
              </a:rPr>
              <a:t>Approach</a:t>
            </a:r>
          </a:p>
          <a:p>
            <a:pPr>
              <a:lnSpc>
                <a:spcPct val="90000"/>
              </a:lnSpc>
              <a:spcAft>
                <a:spcPts val="600"/>
              </a:spcAft>
            </a:pPr>
            <a:endParaRPr lang="en-US" sz="1700" dirty="0">
              <a:solidFill>
                <a:schemeClr val="tx1">
                  <a:lumMod val="85000"/>
                  <a:lumOff val="15000"/>
                </a:schemeClr>
              </a:solidFill>
            </a:endParaRPr>
          </a:p>
          <a:p>
            <a:pPr indent="-228600">
              <a:lnSpc>
                <a:spcPct val="90000"/>
              </a:lnSpc>
              <a:spcAft>
                <a:spcPts val="600"/>
              </a:spcAft>
              <a:buFont typeface="Arial" panose="020B0604020202020204" pitchFamily="34" charset="0"/>
              <a:buChar char="•"/>
            </a:pPr>
            <a:endParaRPr lang="en-US" sz="1700" b="0" i="0" dirty="0">
              <a:solidFill>
                <a:schemeClr val="tx1">
                  <a:lumMod val="85000"/>
                  <a:lumOff val="15000"/>
                </a:schemeClr>
              </a:solidFill>
              <a:effectLst/>
            </a:endParaRPr>
          </a:p>
          <a:p>
            <a:pPr indent="-228600">
              <a:lnSpc>
                <a:spcPct val="90000"/>
              </a:lnSpc>
              <a:spcAft>
                <a:spcPts val="600"/>
              </a:spcAft>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A deep learning model will be created to classify facial emotions in photographs.</a:t>
            </a:r>
          </a:p>
          <a:p>
            <a:pPr indent="-228600">
              <a:lnSpc>
                <a:spcPct val="90000"/>
              </a:lnSpc>
              <a:spcAft>
                <a:spcPts val="600"/>
              </a:spcAft>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The model will then be used to locate an appropriate avatar or emoji based on the defined emotion.</a:t>
            </a:r>
          </a:p>
          <a:p>
            <a:pPr indent="-228600">
              <a:lnSpc>
                <a:spcPct val="90000"/>
              </a:lnSpc>
              <a:spcAft>
                <a:spcPts val="600"/>
              </a:spcAft>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The dataset used for this project is FER2013, which consists of grayscale face images that are 48*48 pixels in size.</a:t>
            </a:r>
          </a:p>
          <a:p>
            <a:pPr indent="-228600">
              <a:lnSpc>
                <a:spcPct val="90000"/>
              </a:lnSpc>
              <a:spcAft>
                <a:spcPts val="600"/>
              </a:spcAft>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The FER2013 dataset is specifically designed for facial expression recognition.</a:t>
            </a:r>
          </a:p>
          <a:p>
            <a:pPr indent="-228600">
              <a:lnSpc>
                <a:spcPct val="90000"/>
              </a:lnSpc>
              <a:spcAft>
                <a:spcPts val="600"/>
              </a:spcAft>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By training a deep learning model on this dataset, it will be possible to accurately classify facial expressions and associate them with appropriate emojis or avatars.</a:t>
            </a: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07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download Grey Butterfly Flower PPT Background PPT Backgrounds Templates  [1400x850] for your Desktop, Mobile &amp; Tablet | Explore 39+ Gray Floral  Wallpaper | Floral Wallpapers, Gray Background Wallpaper, Floral Wallpaper">
            <a:extLst>
              <a:ext uri="{FF2B5EF4-FFF2-40B4-BE49-F238E27FC236}">
                <a16:creationId xmlns:a16="http://schemas.microsoft.com/office/drawing/2014/main" id="{C428E36E-0C8C-CF78-0DE6-9C04E6EAA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064"/>
            <a:ext cx="12191999" cy="71298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CC21D7-4A64-1E10-1015-75A8B537424A}"/>
              </a:ext>
            </a:extLst>
          </p:cNvPr>
          <p:cNvSpPr>
            <a:spLocks noGrp="1"/>
          </p:cNvSpPr>
          <p:nvPr>
            <p:ph type="title"/>
          </p:nvPr>
        </p:nvSpPr>
        <p:spPr>
          <a:xfrm>
            <a:off x="5149516" y="365125"/>
            <a:ext cx="6204284" cy="1325563"/>
          </a:xfrm>
        </p:spPr>
        <p:txBody>
          <a:bodyPr/>
          <a:lstStyle/>
          <a:p>
            <a:r>
              <a:rPr lang="en-US" sz="4400" dirty="0">
                <a:latin typeface="Algerian" panose="04020705040A02060702" pitchFamily="82" charset="0"/>
                <a:cs typeface="Times New Roman" panose="02020603050405020304" pitchFamily="18" charset="0"/>
              </a:rPr>
              <a:t>LIBRARIES USED:</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C18E79D-8E76-E1BE-C94A-5DDACDAECE17}"/>
              </a:ext>
            </a:extLst>
          </p:cNvPr>
          <p:cNvSpPr>
            <a:spLocks noGrp="1"/>
          </p:cNvSpPr>
          <p:nvPr>
            <p:ph idx="1"/>
          </p:nvPr>
        </p:nvSpPr>
        <p:spPr>
          <a:xfrm>
            <a:off x="5438274" y="1825625"/>
            <a:ext cx="5915526" cy="4351338"/>
          </a:xfrm>
        </p:spPr>
        <p:txBody>
          <a:bodyPr>
            <a:normAutofit lnSpcReduction="10000"/>
          </a:bodyPr>
          <a:lstStyle/>
          <a:p>
            <a:r>
              <a:rPr lang="en-US" sz="2800" dirty="0">
                <a:cs typeface="Times New Roman" panose="02020603050405020304" pitchFamily="18" charset="0"/>
              </a:rPr>
              <a:t>Pandas</a:t>
            </a:r>
          </a:p>
          <a:p>
            <a:r>
              <a:rPr lang="en-US" sz="2800" dirty="0">
                <a:cs typeface="Times New Roman" panose="02020603050405020304" pitchFamily="18" charset="0"/>
              </a:rPr>
              <a:t>Numpy</a:t>
            </a:r>
          </a:p>
          <a:p>
            <a:r>
              <a:rPr lang="en-US" sz="2800" dirty="0">
                <a:cs typeface="Times New Roman" panose="02020603050405020304" pitchFamily="18" charset="0"/>
              </a:rPr>
              <a:t>CV2</a:t>
            </a:r>
          </a:p>
          <a:p>
            <a:r>
              <a:rPr lang="en-US" sz="2800" dirty="0">
                <a:cs typeface="Times New Roman" panose="02020603050405020304" pitchFamily="18" charset="0"/>
              </a:rPr>
              <a:t>datetime</a:t>
            </a:r>
          </a:p>
          <a:p>
            <a:r>
              <a:rPr lang="en-US" sz="2800" dirty="0">
                <a:cs typeface="Times New Roman" panose="02020603050405020304" pitchFamily="18" charset="0"/>
              </a:rPr>
              <a:t>Tensorflow</a:t>
            </a:r>
          </a:p>
          <a:p>
            <a:r>
              <a:rPr lang="en-US" sz="2800" dirty="0">
                <a:cs typeface="Times New Roman" panose="02020603050405020304" pitchFamily="18" charset="0"/>
              </a:rPr>
              <a:t>Tkinter</a:t>
            </a:r>
          </a:p>
          <a:p>
            <a:r>
              <a:rPr lang="en-US" sz="2800" dirty="0">
                <a:cs typeface="Times New Roman" panose="02020603050405020304" pitchFamily="18" charset="0"/>
              </a:rPr>
              <a:t>OS</a:t>
            </a:r>
          </a:p>
          <a:p>
            <a:r>
              <a:rPr lang="en-US" sz="2800" dirty="0">
                <a:cs typeface="Times New Roman" panose="02020603050405020304" pitchFamily="18" charset="0"/>
              </a:rPr>
              <a:t>Seaborn</a:t>
            </a:r>
          </a:p>
          <a:p>
            <a:r>
              <a:rPr lang="en-US" sz="2800" dirty="0">
                <a:cs typeface="Times New Roman" panose="02020603050405020304" pitchFamily="18" charset="0"/>
              </a:rPr>
              <a:t>Matplotlib</a:t>
            </a:r>
            <a:endParaRPr lang="en-IN" dirty="0"/>
          </a:p>
        </p:txBody>
      </p:sp>
    </p:spTree>
    <p:extLst>
      <p:ext uri="{BB962C8B-B14F-4D97-AF65-F5344CB8AC3E}">
        <p14:creationId xmlns:p14="http://schemas.microsoft.com/office/powerpoint/2010/main" val="3612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B6121-5B75-0FAE-86C3-5E06001A4743}"/>
              </a:ext>
            </a:extLst>
          </p:cNvPr>
          <p:cNvPicPr>
            <a:picLocks noChangeAspect="1"/>
          </p:cNvPicPr>
          <p:nvPr/>
        </p:nvPicPr>
        <p:blipFill>
          <a:blip r:embed="rId2"/>
          <a:stretch>
            <a:fillRect/>
          </a:stretch>
        </p:blipFill>
        <p:spPr>
          <a:xfrm>
            <a:off x="1" y="19518"/>
            <a:ext cx="12192000" cy="7473482"/>
          </a:xfrm>
          <a:prstGeom prst="rect">
            <a:avLst/>
          </a:prstGeom>
        </p:spPr>
      </p:pic>
      <p:sp>
        <p:nvSpPr>
          <p:cNvPr id="2" name="Title 1">
            <a:extLst>
              <a:ext uri="{FF2B5EF4-FFF2-40B4-BE49-F238E27FC236}">
                <a16:creationId xmlns:a16="http://schemas.microsoft.com/office/drawing/2014/main" id="{83671FA7-E76B-CFB7-2D18-1F5C774AACF8}"/>
              </a:ext>
            </a:extLst>
          </p:cNvPr>
          <p:cNvSpPr>
            <a:spLocks noGrp="1"/>
          </p:cNvSpPr>
          <p:nvPr>
            <p:ph type="title"/>
          </p:nvPr>
        </p:nvSpPr>
        <p:spPr>
          <a:xfrm>
            <a:off x="838200" y="336249"/>
            <a:ext cx="10515600" cy="1325563"/>
          </a:xfrm>
        </p:spPr>
        <p:txBody>
          <a:bodyPr/>
          <a:lstStyle/>
          <a:p>
            <a:r>
              <a:rPr lang="en-IN" dirty="0">
                <a:latin typeface="Algerian" panose="04020705040A02060702" pitchFamily="82" charset="0"/>
              </a:rPr>
              <a:t>convolutional neural network</a:t>
            </a:r>
          </a:p>
        </p:txBody>
      </p:sp>
      <p:pic>
        <p:nvPicPr>
          <p:cNvPr id="2050" name="Picture 2">
            <a:extLst>
              <a:ext uri="{FF2B5EF4-FFF2-40B4-BE49-F238E27FC236}">
                <a16:creationId xmlns:a16="http://schemas.microsoft.com/office/drawing/2014/main" id="{79CCC2AD-DEE0-161D-0455-95D2A14B07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54289" y="1493939"/>
            <a:ext cx="5492015" cy="4524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497ADE-19B9-0C85-3368-2A370643BF10}"/>
              </a:ext>
            </a:extLst>
          </p:cNvPr>
          <p:cNvSpPr txBox="1"/>
          <p:nvPr/>
        </p:nvSpPr>
        <p:spPr>
          <a:xfrm>
            <a:off x="596766" y="1690688"/>
            <a:ext cx="4860758" cy="397031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In deep learning, a </a:t>
            </a:r>
            <a:r>
              <a:rPr lang="en-US" b="1" i="0" dirty="0">
                <a:effectLst/>
              </a:rPr>
              <a:t>convolutional neural network</a:t>
            </a:r>
            <a:r>
              <a:rPr lang="en-US" b="0" i="0" dirty="0">
                <a:effectLst/>
              </a:rPr>
              <a:t> (</a:t>
            </a:r>
            <a:r>
              <a:rPr lang="en-US" b="1" i="0" dirty="0">
                <a:effectLst/>
              </a:rPr>
              <a:t>CNN</a:t>
            </a:r>
            <a:r>
              <a:rPr lang="en-US" b="0" i="0" dirty="0">
                <a:effectLst/>
              </a:rPr>
              <a:t>) is a class of </a:t>
            </a:r>
            <a:r>
              <a:rPr lang="en-US" b="0" i="0" u="none" strike="noStrike" dirty="0">
                <a:effectLst/>
                <a:hlinkClick r:id="rId4">
                  <a:extLst>
                    <a:ext uri="{A12FA001-AC4F-418D-AE19-62706E023703}">
                      <ahyp:hlinkClr xmlns:ahyp="http://schemas.microsoft.com/office/drawing/2018/hyperlinkcolor" val="tx"/>
                    </a:ext>
                  </a:extLst>
                </a:hlinkClick>
              </a:rPr>
              <a:t>deep neural networks</a:t>
            </a:r>
            <a:r>
              <a:rPr lang="en-US" b="0" i="0" dirty="0">
                <a:effectLst/>
              </a:rPr>
              <a:t>, most commonly applied to analyze visual imagery.</a:t>
            </a:r>
          </a:p>
          <a:p>
            <a:pPr marL="285750" indent="-285750">
              <a:buFont typeface="Arial" panose="020B0604020202020204" pitchFamily="34" charset="0"/>
              <a:buChar char="•"/>
            </a:pPr>
            <a:r>
              <a:rPr lang="en-US" b="0" i="0" dirty="0">
                <a:effectLst/>
              </a:rPr>
              <a:t>Convolutional neural networks are composed of multiple layers of artificial neurons. </a:t>
            </a:r>
          </a:p>
          <a:p>
            <a:pPr marL="285750" indent="-285750">
              <a:buFont typeface="Arial" panose="020B0604020202020204" pitchFamily="34" charset="0"/>
              <a:buChar char="•"/>
            </a:pPr>
            <a:r>
              <a:rPr lang="en-US" b="0" i="0" dirty="0">
                <a:effectLst/>
              </a:rPr>
              <a:t>Artificial neurons, a rough imitation of their biological counterparts, are mathematical functions that calculate the weighted sum of multiple inputs and outputs an activation value. </a:t>
            </a:r>
          </a:p>
          <a:p>
            <a:pPr marL="285750" indent="-285750">
              <a:buFont typeface="Arial" panose="020B0604020202020204" pitchFamily="34" charset="0"/>
              <a:buChar char="•"/>
            </a:pPr>
            <a:r>
              <a:rPr lang="en-US" b="0" i="0" dirty="0">
                <a:effectLst/>
              </a:rPr>
              <a:t>When you input an image in a ConvNet, each layer generates several activation functions that are passed on to the next layer.</a:t>
            </a:r>
            <a:endParaRPr lang="en-IN" dirty="0"/>
          </a:p>
        </p:txBody>
      </p:sp>
    </p:spTree>
    <p:extLst>
      <p:ext uri="{BB962C8B-B14F-4D97-AF65-F5344CB8AC3E}">
        <p14:creationId xmlns:p14="http://schemas.microsoft.com/office/powerpoint/2010/main" val="3603122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3E25F7-B549-DF23-6997-6D4745E19E29}"/>
              </a:ext>
            </a:extLst>
          </p:cNvPr>
          <p:cNvPicPr>
            <a:picLocks noChangeAspect="1"/>
          </p:cNvPicPr>
          <p:nvPr/>
        </p:nvPicPr>
        <p:blipFill>
          <a:blip r:embed="rId2"/>
          <a:stretch>
            <a:fillRect/>
          </a:stretch>
        </p:blipFill>
        <p:spPr>
          <a:xfrm>
            <a:off x="0" y="0"/>
            <a:ext cx="12192000" cy="7815179"/>
          </a:xfrm>
          <a:prstGeom prst="rect">
            <a:avLst/>
          </a:prstGeom>
        </p:spPr>
      </p:pic>
      <p:sp>
        <p:nvSpPr>
          <p:cNvPr id="2" name="Title 1">
            <a:extLst>
              <a:ext uri="{FF2B5EF4-FFF2-40B4-BE49-F238E27FC236}">
                <a16:creationId xmlns:a16="http://schemas.microsoft.com/office/drawing/2014/main" id="{80500CB1-B112-9C25-0139-17B473B34168}"/>
              </a:ext>
            </a:extLst>
          </p:cNvPr>
          <p:cNvSpPr>
            <a:spLocks noGrp="1"/>
          </p:cNvSpPr>
          <p:nvPr>
            <p:ph type="title"/>
          </p:nvPr>
        </p:nvSpPr>
        <p:spPr>
          <a:xfrm>
            <a:off x="838200" y="365125"/>
            <a:ext cx="10515600" cy="866909"/>
          </a:xfrm>
        </p:spPr>
        <p:txBody>
          <a:bodyPr/>
          <a:lstStyle/>
          <a:p>
            <a:r>
              <a:rPr lang="en-US" b="1" i="0" dirty="0">
                <a:effectLst/>
                <a:latin typeface="Algerian" panose="04020705040A02060702" pitchFamily="82" charset="0"/>
              </a:rPr>
              <a:t>Long short-term memory</a:t>
            </a:r>
            <a:r>
              <a:rPr lang="en-US" b="0" i="0" dirty="0">
                <a:effectLst/>
                <a:latin typeface="Algerian" panose="04020705040A02060702" pitchFamily="82" charset="0"/>
              </a:rPr>
              <a:t> (</a:t>
            </a:r>
            <a:r>
              <a:rPr lang="en-US" b="1" i="0" dirty="0">
                <a:effectLst/>
                <a:latin typeface="Algerian" panose="04020705040A02060702" pitchFamily="82" charset="0"/>
              </a:rPr>
              <a:t>LSTM</a:t>
            </a:r>
            <a:r>
              <a:rPr lang="en-US" b="0" i="0" dirty="0">
                <a:effectLst/>
                <a:latin typeface="Algerian" panose="04020705040A02060702" pitchFamily="82" charset="0"/>
              </a:rPr>
              <a:t>) </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B9DCE6D-2008-7713-C02A-122ED8DC7D7B}"/>
              </a:ext>
            </a:extLst>
          </p:cNvPr>
          <p:cNvSpPr>
            <a:spLocks noGrp="1"/>
          </p:cNvSpPr>
          <p:nvPr>
            <p:ph idx="1"/>
          </p:nvPr>
        </p:nvSpPr>
        <p:spPr>
          <a:xfrm>
            <a:off x="327259" y="1232035"/>
            <a:ext cx="5111015" cy="5342020"/>
          </a:xfrm>
        </p:spPr>
        <p:txBody>
          <a:bodyPr>
            <a:normAutofit fontScale="92500" lnSpcReduction="20000"/>
          </a:bodyPr>
          <a:lstStyle/>
          <a:p>
            <a:pPr algn="l"/>
            <a:r>
              <a:rPr lang="en-US" b="1" i="0" dirty="0">
                <a:effectLst/>
              </a:rPr>
              <a:t>Long short-term memory</a:t>
            </a:r>
            <a:r>
              <a:rPr lang="en-US" b="0" i="0" dirty="0">
                <a:effectLst/>
              </a:rPr>
              <a:t> (</a:t>
            </a:r>
            <a:r>
              <a:rPr lang="en-US" b="1" i="0" dirty="0">
                <a:effectLst/>
              </a:rPr>
              <a:t>LSTM</a:t>
            </a:r>
            <a:r>
              <a:rPr lang="en-US" b="0" i="0" dirty="0">
                <a:effectLst/>
              </a:rPr>
              <a:t>) is an </a:t>
            </a:r>
            <a:r>
              <a:rPr lang="en-US" b="0" i="0" strike="noStrike" dirty="0">
                <a:effectLst/>
                <a:hlinkClick r:id="rId3" tooltip="Artificial neural network">
                  <a:extLst>
                    <a:ext uri="{A12FA001-AC4F-418D-AE19-62706E023703}">
                      <ahyp:hlinkClr xmlns:ahyp="http://schemas.microsoft.com/office/drawing/2018/hyperlinkcolor" val="tx"/>
                    </a:ext>
                  </a:extLst>
                </a:hlinkClick>
              </a:rPr>
              <a:t>artificial neural network</a:t>
            </a:r>
            <a:r>
              <a:rPr lang="en-US" b="0" i="0" dirty="0">
                <a:effectLst/>
              </a:rPr>
              <a:t> used in the fields of </a:t>
            </a:r>
            <a:r>
              <a:rPr lang="en-US" b="0" i="0" strike="noStrike" dirty="0">
                <a:effectLst/>
                <a:hlinkClick r:id="rId4" tooltip="Artificial intelligence">
                  <a:extLst>
                    <a:ext uri="{A12FA001-AC4F-418D-AE19-62706E023703}">
                      <ahyp:hlinkClr xmlns:ahyp="http://schemas.microsoft.com/office/drawing/2018/hyperlinkcolor" val="tx"/>
                    </a:ext>
                  </a:extLst>
                </a:hlinkClick>
              </a:rPr>
              <a:t>artificial intelligence</a:t>
            </a:r>
            <a:r>
              <a:rPr lang="en-US" b="0" i="0" dirty="0">
                <a:effectLst/>
              </a:rPr>
              <a:t> and </a:t>
            </a:r>
            <a:r>
              <a:rPr lang="en-US" b="0" i="0" strike="noStrike" dirty="0">
                <a:effectLst/>
                <a:hlinkClick r:id="rId5" tooltip="Deep learning">
                  <a:extLst>
                    <a:ext uri="{A12FA001-AC4F-418D-AE19-62706E023703}">
                      <ahyp:hlinkClr xmlns:ahyp="http://schemas.microsoft.com/office/drawing/2018/hyperlinkcolor" val="tx"/>
                    </a:ext>
                  </a:extLst>
                </a:hlinkClick>
              </a:rPr>
              <a:t>deep learning</a:t>
            </a:r>
            <a:r>
              <a:rPr lang="en-US" b="0" i="0" dirty="0">
                <a:effectLst/>
              </a:rPr>
              <a:t>. </a:t>
            </a:r>
          </a:p>
          <a:p>
            <a:pPr algn="l"/>
            <a:r>
              <a:rPr lang="en-US" b="0" i="0" dirty="0">
                <a:effectLst/>
              </a:rPr>
              <a:t>LSTM networks use additional gates to control what information in the hidden cell is exported as output and to the next hidden state . The additional gates allow the network to learn long-term relationships in the data more effectively.</a:t>
            </a:r>
          </a:p>
          <a:p>
            <a:pPr algn="l"/>
            <a:r>
              <a:rPr lang="en-US" b="0" i="0" dirty="0">
                <a:effectLst/>
              </a:rPr>
              <a:t>In addition to the hidden state in traditional RNNs, the architecture for an LSTM block typically has a memory cell, input gate, output gate, and forget gate</a:t>
            </a:r>
          </a:p>
          <a:p>
            <a:endParaRPr lang="en-IN" dirty="0"/>
          </a:p>
        </p:txBody>
      </p:sp>
      <p:pic>
        <p:nvPicPr>
          <p:cNvPr id="3078" name="Picture 6" descr="Long Short-Term Memory block">
            <a:extLst>
              <a:ext uri="{FF2B5EF4-FFF2-40B4-BE49-F238E27FC236}">
                <a16:creationId xmlns:a16="http://schemas.microsoft.com/office/drawing/2014/main" id="{ACAEA682-B4E7-BF57-E2AA-C75558C1E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535" y="1433530"/>
            <a:ext cx="6092790" cy="496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67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28E2F338A99047A530309CFB561575" ma:contentTypeVersion="4" ma:contentTypeDescription="Create a new document." ma:contentTypeScope="" ma:versionID="4ab563133b01b075f0a797ce721a66db">
  <xsd:schema xmlns:xsd="http://www.w3.org/2001/XMLSchema" xmlns:xs="http://www.w3.org/2001/XMLSchema" xmlns:p="http://schemas.microsoft.com/office/2006/metadata/properties" xmlns:ns3="a50669a2-4e42-4bf3-bf66-a413d541f6fb" targetNamespace="http://schemas.microsoft.com/office/2006/metadata/properties" ma:root="true" ma:fieldsID="cb3c6b402dec6496847f4cf760c48b65" ns3:_="">
    <xsd:import namespace="a50669a2-4e42-4bf3-bf66-a413d541f6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669a2-4e42-4bf3-bf66-a413d541f6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50669a2-4e42-4bf3-bf66-a413d541f6f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FFDFBC-A38E-4770-A638-FB890D652B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0669a2-4e42-4bf3-bf66-a413d541f6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09E629-91A1-4F0C-B251-82E6460AD026}">
  <ds:schemaRef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a50669a2-4e42-4bf3-bf66-a413d541f6fb"/>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FC28619-5787-477A-9B31-FDA5593272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261</TotalTime>
  <Words>870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Arial Black</vt:lpstr>
      <vt:lpstr>Bodoni MT Poster Compressed</vt:lpstr>
      <vt:lpstr>Brush Script MT</vt:lpstr>
      <vt:lpstr>Calibri</vt:lpstr>
      <vt:lpstr>Calibri Light</vt:lpstr>
      <vt:lpstr>Office Theme</vt:lpstr>
      <vt:lpstr>PowerPoint Presentation</vt:lpstr>
      <vt:lpstr>Emotion Recognition Using AI</vt:lpstr>
      <vt:lpstr>INTRODUCTION</vt:lpstr>
      <vt:lpstr>PowerPoint Presentation</vt:lpstr>
      <vt:lpstr>   FACIAL EMOTIONS </vt:lpstr>
      <vt:lpstr>PowerPoint Presentation</vt:lpstr>
      <vt:lpstr>LIBRARIES USED:</vt:lpstr>
      <vt:lpstr>convolutional neural network</vt:lpstr>
      <vt:lpstr>Long short-term memory (LSTM) </vt:lpstr>
      <vt:lpstr>PowerPoint Presentation</vt:lpstr>
      <vt:lpstr>PowerPoint Presentation</vt:lpstr>
      <vt:lpstr>PowerPoint Presentation</vt:lpstr>
      <vt:lpstr>PowerPoint Presentation</vt:lpstr>
      <vt:lpstr>PowerPoint Presentation</vt:lpstr>
      <vt:lpstr>PowerPoint Presentation</vt:lpstr>
      <vt:lpstr>CNN ACCURACY</vt:lpstr>
      <vt:lpstr>LSTM ACCURACY:</vt:lpstr>
      <vt:lpstr>COMPARISION OF CNN LSTM</vt:lpstr>
      <vt:lpstr>LOSS AND ACCURACY PLOT</vt:lpstr>
      <vt:lpstr>RESULTS</vt:lpstr>
      <vt:lpstr>RESULTS</vt:lpstr>
      <vt:lpstr>RESULTS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Gopisetti, Maneesha</dc:creator>
  <cp:lastModifiedBy>pandalavaishnavi3@gmail.com</cp:lastModifiedBy>
  <cp:revision>4</cp:revision>
  <dcterms:created xsi:type="dcterms:W3CDTF">2023-03-29T20:48:28Z</dcterms:created>
  <dcterms:modified xsi:type="dcterms:W3CDTF">2023-04-30T17:06:30Z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0x0101009728E2F338A99047A530309CFB561575</vt:lpwstr>
  </property>
</Properties>
</file>